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9"/>
  </p:notesMasterIdLst>
  <p:handoutMasterIdLst>
    <p:handoutMasterId r:id="rId70"/>
  </p:handoutMasterIdLst>
  <p:sldIdLst>
    <p:sldId id="432" r:id="rId2"/>
    <p:sldId id="433" r:id="rId3"/>
    <p:sldId id="434" r:id="rId4"/>
    <p:sldId id="435" r:id="rId5"/>
    <p:sldId id="436" r:id="rId6"/>
    <p:sldId id="438" r:id="rId7"/>
    <p:sldId id="437" r:id="rId8"/>
    <p:sldId id="439" r:id="rId9"/>
    <p:sldId id="440" r:id="rId10"/>
    <p:sldId id="441" r:id="rId11"/>
    <p:sldId id="497" r:id="rId12"/>
    <p:sldId id="442" r:id="rId13"/>
    <p:sldId id="443" r:id="rId14"/>
    <p:sldId id="444" r:id="rId15"/>
    <p:sldId id="256" r:id="rId16"/>
    <p:sldId id="445" r:id="rId17"/>
    <p:sldId id="446" r:id="rId18"/>
    <p:sldId id="447" r:id="rId19"/>
    <p:sldId id="458" r:id="rId20"/>
    <p:sldId id="448" r:id="rId21"/>
    <p:sldId id="449" r:id="rId22"/>
    <p:sldId id="450" r:id="rId23"/>
    <p:sldId id="451" r:id="rId24"/>
    <p:sldId id="452" r:id="rId25"/>
    <p:sldId id="453" r:id="rId26"/>
    <p:sldId id="454" r:id="rId27"/>
    <p:sldId id="455" r:id="rId28"/>
    <p:sldId id="456" r:id="rId29"/>
    <p:sldId id="496" r:id="rId30"/>
    <p:sldId id="457" r:id="rId31"/>
    <p:sldId id="459" r:id="rId32"/>
    <p:sldId id="460" r:id="rId33"/>
    <p:sldId id="461" r:id="rId34"/>
    <p:sldId id="463" r:id="rId35"/>
    <p:sldId id="462" r:id="rId36"/>
    <p:sldId id="464" r:id="rId37"/>
    <p:sldId id="465" r:id="rId38"/>
    <p:sldId id="466" r:id="rId39"/>
    <p:sldId id="467" r:id="rId40"/>
    <p:sldId id="468" r:id="rId41"/>
    <p:sldId id="469" r:id="rId42"/>
    <p:sldId id="470" r:id="rId43"/>
    <p:sldId id="471" r:id="rId44"/>
    <p:sldId id="472" r:id="rId45"/>
    <p:sldId id="473" r:id="rId46"/>
    <p:sldId id="474" r:id="rId47"/>
    <p:sldId id="475" r:id="rId48"/>
    <p:sldId id="476" r:id="rId49"/>
    <p:sldId id="477" r:id="rId50"/>
    <p:sldId id="478" r:id="rId51"/>
    <p:sldId id="479" r:id="rId52"/>
    <p:sldId id="480" r:id="rId53"/>
    <p:sldId id="481" r:id="rId54"/>
    <p:sldId id="482" r:id="rId55"/>
    <p:sldId id="483" r:id="rId56"/>
    <p:sldId id="484" r:id="rId57"/>
    <p:sldId id="485" r:id="rId58"/>
    <p:sldId id="486" r:id="rId59"/>
    <p:sldId id="487" r:id="rId60"/>
    <p:sldId id="488" r:id="rId61"/>
    <p:sldId id="489" r:id="rId62"/>
    <p:sldId id="490" r:id="rId63"/>
    <p:sldId id="491" r:id="rId64"/>
    <p:sldId id="492" r:id="rId65"/>
    <p:sldId id="493" r:id="rId66"/>
    <p:sldId id="494" r:id="rId67"/>
    <p:sldId id="495" r:id="rId68"/>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t, Work and 1st Law of Thermodynamics" id="{FADB2787-4CD0-487E-891A-0E75C830100D}">
          <p14:sldIdLst>
            <p14:sldId id="432"/>
            <p14:sldId id="433"/>
            <p14:sldId id="434"/>
            <p14:sldId id="435"/>
            <p14:sldId id="436"/>
            <p14:sldId id="438"/>
            <p14:sldId id="437"/>
            <p14:sldId id="439"/>
            <p14:sldId id="440"/>
            <p14:sldId id="441"/>
            <p14:sldId id="497"/>
            <p14:sldId id="442"/>
            <p14:sldId id="443"/>
            <p14:sldId id="444"/>
            <p14:sldId id="256"/>
            <p14:sldId id="445"/>
            <p14:sldId id="446"/>
            <p14:sldId id="447"/>
            <p14:sldId id="458"/>
            <p14:sldId id="448"/>
            <p14:sldId id="449"/>
            <p14:sldId id="450"/>
            <p14:sldId id="451"/>
            <p14:sldId id="452"/>
            <p14:sldId id="453"/>
            <p14:sldId id="454"/>
            <p14:sldId id="455"/>
            <p14:sldId id="456"/>
            <p14:sldId id="496"/>
            <p14:sldId id="457"/>
          </p14:sldIdLst>
        </p14:section>
        <p14:section name="Second Law, Entropy, Exergy" id="{326B81B4-F1B5-4BA9-A20A-683EE66907E0}">
          <p14:sldIdLst>
            <p14:sldId id="459"/>
            <p14:sldId id="460"/>
            <p14:sldId id="461"/>
            <p14:sldId id="463"/>
            <p14:sldId id="462"/>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d gaikwad" initials="hg" lastIdx="1" clrIdx="0">
    <p:extLst>
      <p:ext uri="{19B8F6BF-5375-455C-9EA6-DF929625EA0E}">
        <p15:presenceInfo xmlns:p15="http://schemas.microsoft.com/office/powerpoint/2012/main" userId="381313b8d5fd97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EF439C"/>
    <a:srgbClr val="E680E6"/>
    <a:srgbClr val="EE3E2D"/>
    <a:srgbClr val="FFABAB"/>
    <a:srgbClr val="2F5597"/>
    <a:srgbClr val="DCD7E9"/>
    <a:srgbClr val="CCC7E2"/>
    <a:srgbClr val="D1F3FF"/>
    <a:srgbClr val="FFEA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461" autoAdjust="0"/>
  </p:normalViewPr>
  <p:slideViewPr>
    <p:cSldViewPr snapToGrid="0">
      <p:cViewPr varScale="1">
        <p:scale>
          <a:sx n="60" d="100"/>
          <a:sy n="60" d="100"/>
        </p:scale>
        <p:origin x="840" y="44"/>
      </p:cViewPr>
      <p:guideLst>
        <p:guide orient="horz" pos="2160"/>
        <p:guide pos="3816"/>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B86457A0-184C-4990-A5B8-B8888F12A166}" type="datetimeFigureOut">
              <a:rPr lang="en-US" smtClean="0"/>
              <a:t>3/30/2022</a:t>
            </a:fld>
            <a:endParaRPr lang="en-US"/>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0504CDCC-82D2-4BB7-B0A0-7CCA5D3439E9}" type="slidenum">
              <a:rPr lang="en-US" smtClean="0"/>
              <a:t>‹#›</a:t>
            </a:fld>
            <a:endParaRPr lang="en-US"/>
          </a:p>
        </p:txBody>
      </p:sp>
    </p:spTree>
    <p:extLst>
      <p:ext uri="{BB962C8B-B14F-4D97-AF65-F5344CB8AC3E}">
        <p14:creationId xmlns:p14="http://schemas.microsoft.com/office/powerpoint/2010/main" val="2788194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FFF413B3-23C1-4985-A9F0-86D47C3DF94E}" type="datetimeFigureOut">
              <a:rPr lang="en-US" smtClean="0"/>
              <a:t>3/29/2022</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38B30F10-2DF4-4001-8A2D-F3D3027F3CB9}" type="slidenum">
              <a:rPr lang="en-US" smtClean="0"/>
              <a:t>‹#›</a:t>
            </a:fld>
            <a:endParaRPr lang="en-US"/>
          </a:p>
        </p:txBody>
      </p:sp>
    </p:spTree>
    <p:extLst>
      <p:ext uri="{BB962C8B-B14F-4D97-AF65-F5344CB8AC3E}">
        <p14:creationId xmlns:p14="http://schemas.microsoft.com/office/powerpoint/2010/main" val="3130769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309686"/>
            <a:ext cx="10363200" cy="2387600"/>
          </a:xfrm>
          <a:prstGeom prst="rect">
            <a:avLst/>
          </a:prstGeo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
        <p:nvSpPr>
          <p:cNvPr id="18" name="矩形 17"/>
          <p:cNvSpPr/>
          <p:nvPr userDrawn="1"/>
        </p:nvSpPr>
        <p:spPr>
          <a:xfrm>
            <a:off x="2661970" y="1532260"/>
            <a:ext cx="1618003" cy="37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130660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159960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2218436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3745728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2760054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285485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368161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1198141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
        <p:nvSpPr>
          <p:cNvPr id="7" name="TextBox 6"/>
          <p:cNvSpPr txBox="1"/>
          <p:nvPr userDrawn="1"/>
        </p:nvSpPr>
        <p:spPr>
          <a:xfrm>
            <a:off x="8352135" y="6546991"/>
            <a:ext cx="397664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cs typeface="+mn-cs"/>
              </a:rPr>
              <a:t>Thank you for your attention!</a:t>
            </a:r>
            <a:endParaRPr kumimoji="0" lang="zh-CN" altLang="en-US" sz="1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9" name="Rectangle 22"/>
          <p:cNvSpPr>
            <a:spLocks noChangeArrowheads="1"/>
          </p:cNvSpPr>
          <p:nvPr userDrawn="1"/>
        </p:nvSpPr>
        <p:spPr bwMode="auto">
          <a:xfrm flipV="1">
            <a:off x="1333126" y="570114"/>
            <a:ext cx="10539827" cy="45719"/>
          </a:xfrm>
          <a:prstGeom prst="rect">
            <a:avLst/>
          </a:prstGeom>
          <a:gradFill flip="none" rotWithShape="1">
            <a:gsLst>
              <a:gs pos="100000">
                <a:schemeClr val="bg1"/>
              </a:gs>
              <a:gs pos="5000">
                <a:srgbClr val="FF0000"/>
              </a:gs>
            </a:gsLst>
            <a:lin ang="10800000" scaled="1"/>
            <a:tileRect/>
          </a:gradFill>
          <a:ln>
            <a:noFill/>
          </a:ln>
        </p:spPr>
        <p:txBody>
          <a:bodyPr wrap="none" anchor="ctr"/>
          <a:lstStyle>
            <a:lvl1pPr eaLnBrk="0" hangingPunct="0">
              <a:spcBef>
                <a:spcPct val="20000"/>
              </a:spcBef>
              <a:buChar char="•"/>
              <a:defRPr sz="3200">
                <a:solidFill>
                  <a:schemeClr val="tx1"/>
                </a:solidFill>
                <a:latin typeface="Arial" pitchFamily="34" charset="0"/>
                <a:ea typeface="MS PGothic" pitchFamily="34" charset="-128"/>
              </a:defRPr>
            </a:lvl1pPr>
            <a:lvl2pPr marL="742950" indent="-285750" eaLnBrk="0" hangingPunct="0">
              <a:spcBef>
                <a:spcPct val="20000"/>
              </a:spcBef>
              <a:buChar char="–"/>
              <a:defRPr sz="2800">
                <a:solidFill>
                  <a:schemeClr val="tx1"/>
                </a:solidFill>
                <a:latin typeface="Arial" pitchFamily="34" charset="0"/>
                <a:ea typeface="MS PGothic" pitchFamily="34" charset="-128"/>
              </a:defRPr>
            </a:lvl2pPr>
            <a:lvl3pPr marL="1143000" indent="-228600" eaLnBrk="0" hangingPunct="0">
              <a:spcBef>
                <a:spcPct val="20000"/>
              </a:spcBef>
              <a:buChar char="•"/>
              <a:defRPr sz="2400">
                <a:solidFill>
                  <a:schemeClr val="tx1"/>
                </a:solidFill>
                <a:latin typeface="Arial" pitchFamily="34" charset="0"/>
                <a:ea typeface="MS PGothic" pitchFamily="34" charset="-128"/>
              </a:defRPr>
            </a:lvl3pPr>
            <a:lvl4pPr marL="1600200" indent="-228600" eaLnBrk="0" hangingPunct="0">
              <a:spcBef>
                <a:spcPct val="20000"/>
              </a:spcBef>
              <a:buChar char="–"/>
              <a:defRPr sz="2000">
                <a:solidFill>
                  <a:schemeClr val="tx1"/>
                </a:solidFill>
                <a:latin typeface="Arial" pitchFamily="34" charset="0"/>
                <a:ea typeface="MS PGothic" pitchFamily="34" charset="-128"/>
              </a:defRPr>
            </a:lvl4pPr>
            <a:lvl5pPr marL="2057400" indent="-228600" eaLnBrk="0" hangingPunct="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pic>
        <p:nvPicPr>
          <p:cNvPr id="3076" name="Picture 4" descr="Image result for logo IIT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943" y="161727"/>
            <a:ext cx="1077685" cy="81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35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363007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457200"/>
            <a:fld id="{CC91714B-F361-4881-AD5D-22F07CEC0C5B}" type="datetimeFigureOut">
              <a:rPr lang="zh-CN" altLang="en-US" smtClean="0">
                <a:solidFill>
                  <a:prstClr val="black">
                    <a:tint val="75000"/>
                  </a:prstClr>
                </a:solidFill>
              </a:rPr>
              <a:pPr defTabSz="457200"/>
              <a:t>2022/3/29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D3C3FD6D-542D-456A-9FA7-F2E78DF2A8DA}" type="slidenum">
              <a:rPr lang="zh-CN" altLang="en-US" smtClean="0">
                <a:solidFill>
                  <a:prstClr val="black">
                    <a:tint val="75000"/>
                  </a:prstClr>
                </a:solidFill>
              </a:rPr>
              <a:pPr defTabSz="457200"/>
              <a:t>‹#›</a:t>
            </a:fld>
            <a:endParaRPr lang="zh-CN" altLang="en-US">
              <a:solidFill>
                <a:prstClr val="black">
                  <a:tint val="75000"/>
                </a:prstClr>
              </a:solidFill>
            </a:endParaRPr>
          </a:p>
        </p:txBody>
      </p:sp>
    </p:spTree>
    <p:extLst>
      <p:ext uri="{BB962C8B-B14F-4D97-AF65-F5344CB8AC3E}">
        <p14:creationId xmlns:p14="http://schemas.microsoft.com/office/powerpoint/2010/main" val="427992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marL="0" algn="l" defTabSz="914400" rtl="0" eaLnBrk="1" latinLnBrk="0" hangingPunct="1">
              <a:defRPr lang="zh-CN" altLang="en-US" sz="1200" b="1" kern="1200" baseline="0" smtClean="0">
                <a:solidFill>
                  <a:schemeClr val="accent1">
                    <a:lumMod val="50000"/>
                  </a:schemeClr>
                </a:solidFill>
                <a:effectLst/>
                <a:latin typeface="Imprint MT Shadow" panose="04020605060303030202" pitchFamily="82" charset="0"/>
                <a:ea typeface="+mn-ea"/>
                <a:cs typeface="+mn-cs"/>
              </a:defRPr>
            </a:lvl1pPr>
          </a:lstStyle>
          <a:p>
            <a:fld id="{CC91714B-F361-4881-AD5D-22F07CEC0C5B}" type="datetimeFigureOut">
              <a:rPr lang="en-US" smtClean="0"/>
              <a:pPr/>
              <a:t>3/29/2022</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9405728" y="6356352"/>
            <a:ext cx="2743200" cy="365125"/>
          </a:xfrm>
          <a:prstGeom prst="rect">
            <a:avLst/>
          </a:prstGeom>
        </p:spPr>
        <p:txBody>
          <a:bodyPr vert="horz" lIns="91440" tIns="45720" rIns="91440" bIns="45720" rtlCol="0" anchor="ctr"/>
          <a:lstStyle>
            <a:lvl1pPr algn="r">
              <a:defRPr lang="en-US" altLang="zh-CN" sz="1200" b="1" kern="1200" baseline="0" dirty="0" smtClean="0">
                <a:solidFill>
                  <a:schemeClr val="accent1">
                    <a:lumMod val="50000"/>
                  </a:schemeClr>
                </a:solidFill>
                <a:effectLst/>
                <a:latin typeface="Imprint MT Shadow" panose="04020605060303030202" pitchFamily="82" charset="0"/>
                <a:ea typeface="+mn-ea"/>
                <a:cs typeface="+mn-cs"/>
              </a:defRPr>
            </a:lvl1pPr>
          </a:lstStyle>
          <a:p>
            <a:pPr defTabSz="457200"/>
            <a:r>
              <a:rPr lang="en-US" dirty="0"/>
              <a:t>1</a:t>
            </a:r>
          </a:p>
        </p:txBody>
      </p:sp>
      <p:sp>
        <p:nvSpPr>
          <p:cNvPr id="7" name="Rectangle 22"/>
          <p:cNvSpPr>
            <a:spLocks noChangeArrowheads="1"/>
          </p:cNvSpPr>
          <p:nvPr userDrawn="1"/>
        </p:nvSpPr>
        <p:spPr bwMode="auto">
          <a:xfrm flipV="1">
            <a:off x="1498971" y="1028507"/>
            <a:ext cx="9719409" cy="73025"/>
          </a:xfrm>
          <a:prstGeom prst="rect">
            <a:avLst/>
          </a:prstGeom>
          <a:gradFill flip="none" rotWithShape="1">
            <a:gsLst>
              <a:gs pos="100000">
                <a:schemeClr val="bg1"/>
              </a:gs>
              <a:gs pos="5000">
                <a:schemeClr val="accent1">
                  <a:lumMod val="75000"/>
                </a:schemeClr>
              </a:gs>
            </a:gsLst>
            <a:lin ang="10800000" scaled="1"/>
            <a:tileRect/>
          </a:gradFill>
          <a:ln>
            <a:noFill/>
          </a:ln>
        </p:spPr>
        <p:txBody>
          <a:bodyPr wrap="none" anchor="ctr"/>
          <a:lstStyle>
            <a:lvl1pPr eaLnBrk="0" hangingPunct="0">
              <a:spcBef>
                <a:spcPct val="20000"/>
              </a:spcBef>
              <a:buChar char="•"/>
              <a:defRPr sz="3200">
                <a:solidFill>
                  <a:schemeClr val="tx1"/>
                </a:solidFill>
                <a:latin typeface="Arial" pitchFamily="34" charset="0"/>
                <a:ea typeface="MS PGothic" pitchFamily="34" charset="-128"/>
              </a:defRPr>
            </a:lvl1pPr>
            <a:lvl2pPr marL="742950" indent="-285750" eaLnBrk="0" hangingPunct="0">
              <a:spcBef>
                <a:spcPct val="20000"/>
              </a:spcBef>
              <a:buChar char="–"/>
              <a:defRPr sz="2800">
                <a:solidFill>
                  <a:schemeClr val="tx1"/>
                </a:solidFill>
                <a:latin typeface="Arial" pitchFamily="34" charset="0"/>
                <a:ea typeface="MS PGothic" pitchFamily="34" charset="-128"/>
              </a:defRPr>
            </a:lvl2pPr>
            <a:lvl3pPr marL="1143000" indent="-228600" eaLnBrk="0" hangingPunct="0">
              <a:spcBef>
                <a:spcPct val="20000"/>
              </a:spcBef>
              <a:buChar char="•"/>
              <a:defRPr sz="2400">
                <a:solidFill>
                  <a:schemeClr val="tx1"/>
                </a:solidFill>
                <a:latin typeface="Arial" pitchFamily="34" charset="0"/>
                <a:ea typeface="MS PGothic" pitchFamily="34" charset="-128"/>
              </a:defRPr>
            </a:lvl3pPr>
            <a:lvl4pPr marL="1600200" indent="-228600" eaLnBrk="0" hangingPunct="0">
              <a:spcBef>
                <a:spcPct val="20000"/>
              </a:spcBef>
              <a:buChar char="–"/>
              <a:defRPr sz="2000">
                <a:solidFill>
                  <a:schemeClr val="tx1"/>
                </a:solidFill>
                <a:latin typeface="Arial" pitchFamily="34" charset="0"/>
                <a:ea typeface="MS PGothic" pitchFamily="34" charset="-128"/>
              </a:defRPr>
            </a:lvl4pPr>
            <a:lvl5pPr marL="2057400" indent="-228600" eaLnBrk="0" hangingPunct="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pic>
        <p:nvPicPr>
          <p:cNvPr id="10" name="Picture 9"/>
          <p:cNvPicPr>
            <a:picLocks noChangeAspect="1"/>
          </p:cNvPicPr>
          <p:nvPr userDrawn="1"/>
        </p:nvPicPr>
        <p:blipFill>
          <a:blip r:embed="rId13"/>
          <a:stretch>
            <a:fillRect/>
          </a:stretch>
        </p:blipFill>
        <p:spPr>
          <a:xfrm>
            <a:off x="175636" y="94570"/>
            <a:ext cx="662564" cy="671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userDrawn="1"/>
        </p:nvSpPr>
        <p:spPr>
          <a:xfrm>
            <a:off x="11148291" y="766047"/>
            <a:ext cx="1043709" cy="276999"/>
          </a:xfrm>
          <a:prstGeom prst="rect">
            <a:avLst/>
          </a:prstGeom>
          <a:noFill/>
        </p:spPr>
        <p:txBody>
          <a:bodyPr wrap="square" rtlCol="0">
            <a:spAutoFit/>
          </a:bodyPr>
          <a:lstStyle/>
          <a:p>
            <a:pPr marL="0" algn="ctr" defTabSz="914400" rtl="0" eaLnBrk="1" latinLnBrk="0" hangingPunct="1"/>
            <a:r>
              <a:rPr lang="en-US" sz="1200" b="1" kern="1200" baseline="0" dirty="0">
                <a:solidFill>
                  <a:schemeClr val="accent1">
                    <a:lumMod val="50000"/>
                  </a:schemeClr>
                </a:solidFill>
                <a:effectLst/>
                <a:latin typeface="Imprint MT Shadow" panose="04020605060303030202" pitchFamily="82" charset="0"/>
                <a:ea typeface="+mn-ea"/>
                <a:cs typeface="+mn-cs"/>
              </a:rPr>
              <a:t>CSVTU</a:t>
            </a:r>
          </a:p>
        </p:txBody>
      </p:sp>
      <p:sp>
        <p:nvSpPr>
          <p:cNvPr id="12" name="TextBox 11"/>
          <p:cNvSpPr txBox="1"/>
          <p:nvPr userDrawn="1"/>
        </p:nvSpPr>
        <p:spPr>
          <a:xfrm rot="16200000">
            <a:off x="-581170" y="5984442"/>
            <a:ext cx="1454728" cy="292388"/>
          </a:xfrm>
          <a:prstGeom prst="rect">
            <a:avLst/>
          </a:prstGeom>
          <a:noFill/>
        </p:spPr>
        <p:txBody>
          <a:bodyPr wrap="square" rtlCol="0">
            <a:spAutoFit/>
          </a:bodyPr>
          <a:lstStyle/>
          <a:p>
            <a:r>
              <a:rPr lang="en-US" sz="1300" b="1" dirty="0">
                <a:solidFill>
                  <a:schemeClr val="accent1">
                    <a:lumMod val="50000"/>
                  </a:schemeClr>
                </a:solidFill>
                <a:effectLst/>
                <a:latin typeface="Imprint MT Shadow" panose="04020605060303030202" pitchFamily="82" charset="0"/>
              </a:rPr>
              <a:t>Balkrishna</a:t>
            </a:r>
            <a:r>
              <a:rPr lang="en-US" sz="1300" b="1" baseline="0" dirty="0">
                <a:solidFill>
                  <a:schemeClr val="accent1">
                    <a:lumMod val="50000"/>
                  </a:schemeClr>
                </a:solidFill>
                <a:effectLst/>
                <a:latin typeface="Imprint MT Shadow" panose="04020605060303030202" pitchFamily="82" charset="0"/>
              </a:rPr>
              <a:t> Mehta</a:t>
            </a:r>
            <a:endParaRPr lang="en-US" sz="1300" b="1" dirty="0">
              <a:solidFill>
                <a:schemeClr val="accent1">
                  <a:lumMod val="50000"/>
                </a:schemeClr>
              </a:solidFill>
              <a:effectLst/>
              <a:latin typeface="Imprint MT Shadow" panose="04020605060303030202" pitchFamily="82" charset="0"/>
            </a:endParaRPr>
          </a:p>
        </p:txBody>
      </p:sp>
      <p:sp>
        <p:nvSpPr>
          <p:cNvPr id="13" name="TextBox 12"/>
          <p:cNvSpPr txBox="1"/>
          <p:nvPr userDrawn="1"/>
        </p:nvSpPr>
        <p:spPr>
          <a:xfrm>
            <a:off x="0" y="756148"/>
            <a:ext cx="905018" cy="276999"/>
          </a:xfrm>
          <a:prstGeom prst="rect">
            <a:avLst/>
          </a:prstGeom>
          <a:noFill/>
        </p:spPr>
        <p:txBody>
          <a:bodyPr wrap="square" rtlCol="0">
            <a:spAutoFit/>
          </a:bodyPr>
          <a:lstStyle/>
          <a:p>
            <a:pPr algn="ctr"/>
            <a:r>
              <a:rPr lang="en-US" sz="1200" b="1" baseline="0" dirty="0">
                <a:solidFill>
                  <a:schemeClr val="accent1">
                    <a:lumMod val="50000"/>
                  </a:schemeClr>
                </a:solidFill>
                <a:effectLst/>
                <a:latin typeface="Imprint MT Shadow" panose="04020605060303030202" pitchFamily="82" charset="0"/>
              </a:rPr>
              <a:t> IIT Bhilai</a:t>
            </a:r>
            <a:endParaRPr lang="en-US" sz="1200" b="1" dirty="0">
              <a:solidFill>
                <a:schemeClr val="accent1">
                  <a:lumMod val="50000"/>
                </a:schemeClr>
              </a:solidFill>
              <a:effectLst/>
              <a:latin typeface="Imprint MT Shadow" panose="04020605060303030202" pitchFamily="82" charset="0"/>
            </a:endParaRPr>
          </a:p>
        </p:txBody>
      </p:sp>
      <p:pic>
        <p:nvPicPr>
          <p:cNvPr id="2" name="Picture 1"/>
          <p:cNvPicPr>
            <a:picLocks noChangeAspect="1"/>
          </p:cNvPicPr>
          <p:nvPr userDrawn="1"/>
        </p:nvPicPr>
        <p:blipFill rotWithShape="1">
          <a:blip r:embed="rId14"/>
          <a:srcRect l="13798" t="1806" r="11212" b="3551"/>
          <a:stretch/>
        </p:blipFill>
        <p:spPr>
          <a:xfrm>
            <a:off x="11345589" y="94570"/>
            <a:ext cx="656017" cy="689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443086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6.png"/><Relationship Id="rId16"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microsoft.com/office/2007/relationships/hdphoto" Target="../media/hdphoto2.wdp"/><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650.png"/><Relationship Id="rId5" Type="http://schemas.openxmlformats.org/officeDocument/2006/relationships/image" Target="../media/image175.wmf"/><Relationship Id="rId4" Type="http://schemas.openxmlformats.org/officeDocument/2006/relationships/image" Target="../media/image174.wmf"/></Relationships>
</file>

<file path=ppt/slides/_rels/slide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wmf"/><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wmf"/></Relationships>
</file>

<file path=ppt/slides/_rels/slide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8.wmf"/><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45.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wmf"/><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wmf"/><Relationship Id="rId4" Type="http://schemas.openxmlformats.org/officeDocument/2006/relationships/image" Target="../media/image185.png"/></Relationships>
</file>

<file path=ppt/slides/_rels/slide46.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image" Target="../media/image190.wmf"/><Relationship Id="rId7" Type="http://schemas.openxmlformats.org/officeDocument/2006/relationships/image" Target="../media/image194.wmf"/><Relationship Id="rId2" Type="http://schemas.openxmlformats.org/officeDocument/2006/relationships/image" Target="../media/image189.wmf"/><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wmf"/><Relationship Id="rId4" Type="http://schemas.openxmlformats.org/officeDocument/2006/relationships/image" Target="../media/image191.png"/><Relationship Id="rId9" Type="http://schemas.openxmlformats.org/officeDocument/2006/relationships/image" Target="../media/image196.wmf"/></Relationships>
</file>

<file path=ppt/slides/_rels/slide47.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4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4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slideLayout" Target="../slideLayouts/slideLayout2.xml"/><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s>
</file>

<file path=ppt/slides/_rels/slide5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wmf"/><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wmf"/></Relationships>
</file>

<file path=ppt/slides/_rels/slide54.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wmf"/></Relationships>
</file>

<file path=ppt/slides/_rels/slide5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5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5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3.png"/><Relationship Id="rId7" Type="http://schemas.openxmlformats.org/officeDocument/2006/relationships/image" Target="../media/image256.png"/><Relationship Id="rId2" Type="http://schemas.openxmlformats.org/officeDocument/2006/relationships/image" Target="../media/image252.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55.png"/><Relationship Id="rId10" Type="http://schemas.openxmlformats.org/officeDocument/2006/relationships/image" Target="../media/image258.png"/><Relationship Id="rId4" Type="http://schemas.openxmlformats.org/officeDocument/2006/relationships/image" Target="../media/image254.png"/><Relationship Id="rId9" Type="http://schemas.openxmlformats.org/officeDocument/2006/relationships/image" Target="../media/image257.png"/></Relationships>
</file>

<file path=ppt/slides/_rels/slide61.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 Id="rId9" Type="http://schemas.openxmlformats.org/officeDocument/2006/relationships/image" Target="../media/image266.png"/></Relationships>
</file>

<file path=ppt/slides/_rels/slide6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6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64.x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79.png"/></Relationships>
</file>

<file path=ppt/slides/_rels/slide65.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000982" y="2283645"/>
            <a:ext cx="4190036" cy="1292662"/>
          </a:xfrm>
          <a:prstGeom prst="rect">
            <a:avLst/>
          </a:prstGeom>
          <a:noFill/>
          <a:ln>
            <a:noFill/>
          </a:ln>
        </p:spPr>
        <p:txBody>
          <a:bodyPr wrap="square" rtlCol="0">
            <a:spAutoFit/>
          </a:bodyPr>
          <a:lstStyle/>
          <a:p>
            <a:pPr algn="ctr" defTabSz="457200"/>
            <a:r>
              <a:rPr lang="en-US" sz="2400"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Balkrishna Mehta</a:t>
            </a:r>
          </a:p>
          <a:p>
            <a:pPr algn="ctr" defTabSz="457200"/>
            <a:r>
              <a:rPr lang="en-US" i="1" dirty="0">
                <a:solidFill>
                  <a:schemeClr val="accent5">
                    <a:lumMod val="50000"/>
                  </a:schemeClr>
                </a:solidFill>
                <a:latin typeface="Arial" panose="020B0604020202020204" pitchFamily="34" charset="0"/>
                <a:cs typeface="Arial" panose="020B0604020202020204" pitchFamily="34" charset="0"/>
              </a:rPr>
              <a:t>Department of Mechanical Engineering</a:t>
            </a:r>
          </a:p>
          <a:p>
            <a:pPr algn="ctr" defTabSz="457200"/>
            <a:r>
              <a:rPr lang="en-US" i="1" dirty="0">
                <a:solidFill>
                  <a:schemeClr val="accent5">
                    <a:lumMod val="50000"/>
                  </a:schemeClr>
                </a:solidFill>
                <a:latin typeface="Arial" panose="020B0604020202020204" pitchFamily="34" charset="0"/>
                <a:cs typeface="Arial" panose="020B0604020202020204" pitchFamily="34" charset="0"/>
              </a:rPr>
              <a:t>Indian Institute of Technology Bhilai</a:t>
            </a:r>
          </a:p>
          <a:p>
            <a:pPr algn="ctr" defTabSz="457200"/>
            <a:r>
              <a:rPr lang="en-US" i="1" dirty="0">
                <a:solidFill>
                  <a:schemeClr val="accent5">
                    <a:lumMod val="50000"/>
                  </a:schemeClr>
                </a:solidFill>
                <a:latin typeface="Arial" panose="020B0604020202020204" pitchFamily="34" charset="0"/>
                <a:cs typeface="Arial" panose="020B0604020202020204" pitchFamily="34" charset="0"/>
              </a:rPr>
              <a:t>krishnab@iitbhilai.ac.in</a:t>
            </a:r>
          </a:p>
        </p:txBody>
      </p:sp>
      <p:sp>
        <p:nvSpPr>
          <p:cNvPr id="4" name="TextBox 3"/>
          <p:cNvSpPr txBox="1"/>
          <p:nvPr/>
        </p:nvSpPr>
        <p:spPr>
          <a:xfrm>
            <a:off x="3211702" y="3744387"/>
            <a:ext cx="5768596" cy="2462213"/>
          </a:xfrm>
          <a:prstGeom prst="rect">
            <a:avLst/>
          </a:prstGeom>
          <a:noFill/>
          <a:ln>
            <a:noFill/>
          </a:ln>
        </p:spPr>
        <p:txBody>
          <a:bodyPr wrap="square" rtlCol="0">
            <a:spAutoFit/>
          </a:bodyPr>
          <a:lstStyle/>
          <a:p>
            <a:pPr algn="ctr" defTabSz="457200"/>
            <a:r>
              <a:rPr lang="en-US" sz="2800" b="1" spc="-15" dirty="0">
                <a:solidFill>
                  <a:schemeClr val="accent1">
                    <a:lumMod val="50000"/>
                  </a:schemeClr>
                </a:solidFill>
                <a:latin typeface="Arial" panose="020B0604020202020204" pitchFamily="34" charset="0"/>
                <a:cs typeface="Arial" panose="020B0604020202020204" pitchFamily="34" charset="0"/>
              </a:rPr>
              <a:t>TE</a:t>
            </a:r>
            <a:r>
              <a:rPr lang="en-US" sz="4400" b="1" spc="-15" dirty="0">
                <a:ln w="25400">
                  <a:solidFill>
                    <a:srgbClr val="C00000"/>
                  </a:solidFill>
                </a:ln>
                <a:noFill/>
                <a:latin typeface="Arial" panose="020B0604020202020204" pitchFamily="34" charset="0"/>
                <a:cs typeface="Arial" panose="020B0604020202020204" pitchFamily="34" charset="0"/>
              </a:rPr>
              <a:t>Q</a:t>
            </a:r>
            <a:r>
              <a:rPr lang="en-US" sz="2800" b="1" spc="-15" dirty="0">
                <a:solidFill>
                  <a:schemeClr val="accent1">
                    <a:lumMod val="50000"/>
                  </a:schemeClr>
                </a:solidFill>
                <a:latin typeface="Arial" panose="020B0604020202020204" pitchFamily="34" charset="0"/>
                <a:cs typeface="Arial" panose="020B0604020202020204" pitchFamily="34" charset="0"/>
              </a:rPr>
              <a:t>IP-III</a:t>
            </a:r>
            <a:endParaRPr lang="en-US" sz="2800" i="1" dirty="0">
              <a:solidFill>
                <a:schemeClr val="accent5">
                  <a:lumMod val="50000"/>
                </a:schemeClr>
              </a:solidFill>
              <a:latin typeface="Arial" panose="020B0604020202020204" pitchFamily="34" charset="0"/>
              <a:cs typeface="Arial" panose="020B0604020202020204" pitchFamily="34" charset="0"/>
            </a:endParaRPr>
          </a:p>
          <a:p>
            <a:pPr algn="ctr" defTabSz="457200"/>
            <a:r>
              <a:rPr lang="en-US" sz="1600" i="1" dirty="0">
                <a:solidFill>
                  <a:schemeClr val="accent5">
                    <a:lumMod val="50000"/>
                  </a:schemeClr>
                </a:solidFill>
                <a:latin typeface="Arial" panose="020B0604020202020204" pitchFamily="34" charset="0"/>
                <a:cs typeface="Arial" panose="020B0604020202020204" pitchFamily="34" charset="0"/>
              </a:rPr>
              <a:t>Faculty Development Program</a:t>
            </a:r>
          </a:p>
          <a:p>
            <a:pPr algn="ctr" defTabSz="457200"/>
            <a:r>
              <a:rPr lang="en-US" sz="1600" i="1" dirty="0">
                <a:solidFill>
                  <a:schemeClr val="accent5">
                    <a:lumMod val="50000"/>
                  </a:schemeClr>
                </a:solidFill>
                <a:latin typeface="Arial" panose="020B0604020202020204" pitchFamily="34" charset="0"/>
                <a:cs typeface="Arial" panose="020B0604020202020204" pitchFamily="34" charset="0"/>
              </a:rPr>
              <a:t>on </a:t>
            </a:r>
          </a:p>
          <a:p>
            <a:pPr algn="ctr" defTabSz="457200"/>
            <a:r>
              <a:rPr lang="en-US" b="1" i="1" dirty="0">
                <a:solidFill>
                  <a:schemeClr val="accent5">
                    <a:lumMod val="50000"/>
                  </a:schemeClr>
                </a:solidFill>
                <a:latin typeface="Arial" panose="020B0604020202020204" pitchFamily="34" charset="0"/>
                <a:cs typeface="Arial" panose="020B0604020202020204" pitchFamily="34" charset="0"/>
              </a:rPr>
              <a:t>Foundations on Thermal and Fluids Engineering</a:t>
            </a:r>
          </a:p>
          <a:p>
            <a:pPr algn="ctr" defTabSz="457200"/>
            <a:r>
              <a:rPr lang="en-US" b="1" i="1" dirty="0">
                <a:solidFill>
                  <a:schemeClr val="accent5">
                    <a:lumMod val="50000"/>
                  </a:schemeClr>
                </a:solidFill>
                <a:latin typeface="Arial" panose="020B0604020202020204" pitchFamily="34" charset="0"/>
                <a:cs typeface="Arial" panose="020B0604020202020204" pitchFamily="34" charset="0"/>
              </a:rPr>
              <a:t>FTFE’19 </a:t>
            </a:r>
          </a:p>
          <a:p>
            <a:pPr algn="ctr" defTabSz="457200"/>
            <a:r>
              <a:rPr lang="en-US" sz="1400" i="1" dirty="0">
                <a:solidFill>
                  <a:schemeClr val="accent5">
                    <a:lumMod val="50000"/>
                  </a:schemeClr>
                </a:solidFill>
                <a:latin typeface="Arial" panose="020B0604020202020204" pitchFamily="34" charset="0"/>
                <a:cs typeface="Arial" panose="020B0604020202020204" pitchFamily="34" charset="0"/>
              </a:rPr>
              <a:t>Department of Mechanical Engineering</a:t>
            </a:r>
          </a:p>
          <a:p>
            <a:pPr algn="ctr" defTabSz="457200"/>
            <a:r>
              <a:rPr lang="en-US" sz="1400" i="1" dirty="0">
                <a:solidFill>
                  <a:schemeClr val="accent5">
                    <a:lumMod val="50000"/>
                  </a:schemeClr>
                </a:solidFill>
                <a:latin typeface="Arial" panose="020B0604020202020204" pitchFamily="34" charset="0"/>
                <a:cs typeface="Arial" panose="020B0604020202020204" pitchFamily="34" charset="0"/>
              </a:rPr>
              <a:t>Indian Institute of Technology Bhilai</a:t>
            </a:r>
          </a:p>
          <a:p>
            <a:pPr algn="ctr" defTabSz="457200"/>
            <a:r>
              <a:rPr lang="en-US" sz="1400" i="1" dirty="0">
                <a:solidFill>
                  <a:schemeClr val="accent5">
                    <a:lumMod val="50000"/>
                  </a:schemeClr>
                </a:solidFill>
                <a:latin typeface="Arial" panose="020B0604020202020204" pitchFamily="34" charset="0"/>
                <a:cs typeface="Arial" panose="020B0604020202020204" pitchFamily="34" charset="0"/>
              </a:rPr>
              <a:t>September 17-21, 2019</a:t>
            </a:r>
          </a:p>
        </p:txBody>
      </p:sp>
      <p:cxnSp>
        <p:nvCxnSpPr>
          <p:cNvPr id="3" name="Straight Connector 2"/>
          <p:cNvCxnSpPr/>
          <p:nvPr/>
        </p:nvCxnSpPr>
        <p:spPr>
          <a:xfrm>
            <a:off x="3616187" y="3664130"/>
            <a:ext cx="5059018" cy="0"/>
          </a:xfrm>
          <a:prstGeom prst="line">
            <a:avLst/>
          </a:prstGeom>
          <a:ln w="73025" cmpd="tri">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08274" y="6283099"/>
            <a:ext cx="2514600" cy="0"/>
          </a:xfrm>
          <a:prstGeom prst="line">
            <a:avLst/>
          </a:prstGeom>
          <a:ln w="73025" cmpd="tri">
            <a:solidFill>
              <a:srgbClr val="1F4E79"/>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05461" y="1311674"/>
            <a:ext cx="10190922" cy="523220"/>
          </a:xfrm>
          <a:prstGeom prst="rect">
            <a:avLst/>
          </a:prstGeom>
        </p:spPr>
        <p:txBody>
          <a:bodyPr wrap="square">
            <a:spAutoFit/>
          </a:bodyPr>
          <a:lstStyle/>
          <a:p>
            <a:pPr algn="ctr" defTabSz="457200"/>
            <a:r>
              <a:rPr lang="en-US" sz="28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Concepts of Engineering Thermodynamics</a:t>
            </a:r>
          </a:p>
        </p:txBody>
      </p:sp>
    </p:spTree>
    <p:extLst>
      <p:ext uri="{BB962C8B-B14F-4D97-AF65-F5344CB8AC3E}">
        <p14:creationId xmlns:p14="http://schemas.microsoft.com/office/powerpoint/2010/main" val="27243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80020"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Different Form of Work</a:t>
            </a:r>
          </a:p>
        </p:txBody>
      </p:sp>
      <p:grpSp>
        <p:nvGrpSpPr>
          <p:cNvPr id="17" name="Group 16"/>
          <p:cNvGrpSpPr/>
          <p:nvPr/>
        </p:nvGrpSpPr>
        <p:grpSpPr>
          <a:xfrm>
            <a:off x="252407" y="1612746"/>
            <a:ext cx="3661681" cy="1447391"/>
            <a:chOff x="637070" y="1612746"/>
            <a:chExt cx="3661681" cy="1447391"/>
          </a:xfrm>
        </p:grpSpPr>
        <p:pic>
          <p:nvPicPr>
            <p:cNvPr id="15" name="Picture 14"/>
            <p:cNvPicPr>
              <a:picLocks noChangeAspect="1"/>
            </p:cNvPicPr>
            <p:nvPr/>
          </p:nvPicPr>
          <p:blipFill rotWithShape="1">
            <a:blip r:embed="rId2">
              <a:duotone>
                <a:schemeClr val="accent5">
                  <a:shade val="45000"/>
                  <a:satMod val="135000"/>
                </a:schemeClr>
                <a:prstClr val="white"/>
              </a:duotone>
            </a:blip>
            <a:srcRect/>
            <a:stretch/>
          </p:blipFill>
          <p:spPr>
            <a:xfrm>
              <a:off x="637070" y="1853310"/>
              <a:ext cx="1629850" cy="747015"/>
            </a:xfrm>
            <a:prstGeom prst="rect">
              <a:avLst/>
            </a:prstGeom>
          </p:spPr>
        </p:pic>
        <p:pic>
          <p:nvPicPr>
            <p:cNvPr id="16" name="Picture 15"/>
            <p:cNvPicPr>
              <a:picLocks noChangeAspect="1"/>
            </p:cNvPicPr>
            <p:nvPr/>
          </p:nvPicPr>
          <p:blipFill>
            <a:blip r:embed="rId3"/>
            <a:stretch>
              <a:fillRect/>
            </a:stretch>
          </p:blipFill>
          <p:spPr>
            <a:xfrm>
              <a:off x="2415288" y="1612746"/>
              <a:ext cx="1883463" cy="1447391"/>
            </a:xfrm>
            <a:prstGeom prst="rect">
              <a:avLst/>
            </a:prstGeom>
          </p:spPr>
        </p:pic>
      </p:grpSp>
      <p:grpSp>
        <p:nvGrpSpPr>
          <p:cNvPr id="20" name="Group 19"/>
          <p:cNvGrpSpPr/>
          <p:nvPr/>
        </p:nvGrpSpPr>
        <p:grpSpPr>
          <a:xfrm>
            <a:off x="3997977" y="1821656"/>
            <a:ext cx="4754154" cy="1019175"/>
            <a:chOff x="637070" y="3300701"/>
            <a:chExt cx="4754154" cy="1019175"/>
          </a:xfrm>
        </p:grpSpPr>
        <p:pic>
          <p:nvPicPr>
            <p:cNvPr id="18" name="Picture 17"/>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saturation sat="97000"/>
                      </a14:imgEffect>
                    </a14:imgLayer>
                  </a14:imgProps>
                </a:ext>
              </a:extLst>
            </a:blip>
            <a:srcRect t="10858" b="6857"/>
            <a:stretch/>
          </p:blipFill>
          <p:spPr>
            <a:xfrm>
              <a:off x="637070" y="3390900"/>
              <a:ext cx="1528917" cy="795338"/>
            </a:xfrm>
            <a:prstGeom prst="rect">
              <a:avLst/>
            </a:prstGeom>
          </p:spPr>
        </p:pic>
        <p:pic>
          <p:nvPicPr>
            <p:cNvPr id="19" name="Picture 18"/>
            <p:cNvPicPr>
              <a:picLocks noChangeAspect="1"/>
            </p:cNvPicPr>
            <p:nvPr/>
          </p:nvPicPr>
          <p:blipFill>
            <a:blip r:embed="rId6"/>
            <a:stretch>
              <a:fillRect/>
            </a:stretch>
          </p:blipFill>
          <p:spPr>
            <a:xfrm>
              <a:off x="2165987" y="3300701"/>
              <a:ext cx="3225237" cy="1019175"/>
            </a:xfrm>
            <a:prstGeom prst="rect">
              <a:avLst/>
            </a:prstGeom>
          </p:spPr>
        </p:pic>
      </p:grpSp>
      <p:grpSp>
        <p:nvGrpSpPr>
          <p:cNvPr id="23" name="Group 22"/>
          <p:cNvGrpSpPr/>
          <p:nvPr/>
        </p:nvGrpSpPr>
        <p:grpSpPr>
          <a:xfrm>
            <a:off x="8701964" y="1612746"/>
            <a:ext cx="3158167" cy="1900238"/>
            <a:chOff x="3380031" y="3429000"/>
            <a:chExt cx="3158167" cy="1900238"/>
          </a:xfrm>
        </p:grpSpPr>
        <p:pic>
          <p:nvPicPr>
            <p:cNvPr id="21" name="Picture 20"/>
            <p:cNvPicPr>
              <a:picLocks noChangeAspect="1"/>
            </p:cNvPicPr>
            <p:nvPr/>
          </p:nvPicPr>
          <p:blipFill>
            <a:blip r:embed="rId7">
              <a:duotone>
                <a:schemeClr val="accent5">
                  <a:shade val="45000"/>
                  <a:satMod val="135000"/>
                </a:schemeClr>
                <a:prstClr val="white"/>
              </a:duotone>
            </a:blip>
            <a:stretch>
              <a:fillRect/>
            </a:stretch>
          </p:blipFill>
          <p:spPr>
            <a:xfrm>
              <a:off x="3380031" y="4791075"/>
              <a:ext cx="3158167" cy="538163"/>
            </a:xfrm>
            <a:prstGeom prst="rect">
              <a:avLst/>
            </a:prstGeom>
          </p:spPr>
        </p:pic>
        <p:pic>
          <p:nvPicPr>
            <p:cNvPr id="22" name="Picture 21"/>
            <p:cNvPicPr>
              <a:picLocks noChangeAspect="1"/>
            </p:cNvPicPr>
            <p:nvPr/>
          </p:nvPicPr>
          <p:blipFill rotWithShape="1">
            <a:blip r:embed="rId8"/>
            <a:srcRect t="12925"/>
            <a:stretch/>
          </p:blipFill>
          <p:spPr>
            <a:xfrm>
              <a:off x="4030427" y="3429000"/>
              <a:ext cx="2075036" cy="1362075"/>
            </a:xfrm>
            <a:prstGeom prst="rect">
              <a:avLst/>
            </a:prstGeom>
          </p:spPr>
        </p:pic>
      </p:grpSp>
      <p:grpSp>
        <p:nvGrpSpPr>
          <p:cNvPr id="26" name="Group 25"/>
          <p:cNvGrpSpPr/>
          <p:nvPr/>
        </p:nvGrpSpPr>
        <p:grpSpPr>
          <a:xfrm>
            <a:off x="689465" y="3484869"/>
            <a:ext cx="2385584" cy="3178826"/>
            <a:chOff x="1067332" y="3484869"/>
            <a:chExt cx="2385584" cy="3178826"/>
          </a:xfrm>
        </p:grpSpPr>
        <p:pic>
          <p:nvPicPr>
            <p:cNvPr id="24" name="Picture 23"/>
            <p:cNvPicPr>
              <a:picLocks noChangeAspect="1"/>
            </p:cNvPicPr>
            <p:nvPr/>
          </p:nvPicPr>
          <p:blipFill>
            <a:blip r:embed="rId9"/>
            <a:stretch>
              <a:fillRect/>
            </a:stretch>
          </p:blipFill>
          <p:spPr>
            <a:xfrm>
              <a:off x="1127885" y="3484869"/>
              <a:ext cx="2264478" cy="2635900"/>
            </a:xfrm>
            <a:prstGeom prst="rect">
              <a:avLst/>
            </a:prstGeom>
          </p:spPr>
        </p:pic>
        <p:pic>
          <p:nvPicPr>
            <p:cNvPr id="25" name="Picture 24"/>
            <p:cNvPicPr>
              <a:picLocks noChangeAspect="1"/>
            </p:cNvPicPr>
            <p:nvPr/>
          </p:nvPicPr>
          <p:blipFill>
            <a:blip r:embed="rId10"/>
            <a:stretch>
              <a:fillRect/>
            </a:stretch>
          </p:blipFill>
          <p:spPr>
            <a:xfrm>
              <a:off x="1067332" y="6120769"/>
              <a:ext cx="2385584" cy="542926"/>
            </a:xfrm>
            <a:prstGeom prst="rect">
              <a:avLst/>
            </a:prstGeom>
          </p:spPr>
        </p:pic>
      </p:grpSp>
      <p:grpSp>
        <p:nvGrpSpPr>
          <p:cNvPr id="29" name="Group 28"/>
          <p:cNvGrpSpPr/>
          <p:nvPr/>
        </p:nvGrpSpPr>
        <p:grpSpPr>
          <a:xfrm>
            <a:off x="3260616" y="3688959"/>
            <a:ext cx="2622208" cy="2703273"/>
            <a:chOff x="3176096" y="3641571"/>
            <a:chExt cx="2622208" cy="2703273"/>
          </a:xfrm>
        </p:grpSpPr>
        <p:pic>
          <p:nvPicPr>
            <p:cNvPr id="27" name="Picture 26"/>
            <p:cNvPicPr>
              <a:picLocks noChangeAspect="1"/>
            </p:cNvPicPr>
            <p:nvPr/>
          </p:nvPicPr>
          <p:blipFill>
            <a:blip r:embed="rId11"/>
            <a:stretch>
              <a:fillRect/>
            </a:stretch>
          </p:blipFill>
          <p:spPr>
            <a:xfrm>
              <a:off x="3589084" y="3641571"/>
              <a:ext cx="1796233" cy="2073429"/>
            </a:xfrm>
            <a:prstGeom prst="rect">
              <a:avLst/>
            </a:prstGeom>
          </p:spPr>
        </p:pic>
        <p:pic>
          <p:nvPicPr>
            <p:cNvPr id="28" name="Picture 27"/>
            <p:cNvPicPr>
              <a:picLocks noChangeAspect="1"/>
            </p:cNvPicPr>
            <p:nvPr/>
          </p:nvPicPr>
          <p:blipFill>
            <a:blip r:embed="rId12">
              <a:duotone>
                <a:schemeClr val="accent5">
                  <a:shade val="45000"/>
                  <a:satMod val="135000"/>
                </a:schemeClr>
                <a:prstClr val="white"/>
              </a:duotone>
            </a:blip>
            <a:stretch>
              <a:fillRect/>
            </a:stretch>
          </p:blipFill>
          <p:spPr>
            <a:xfrm>
              <a:off x="3176096" y="5715000"/>
              <a:ext cx="2622208" cy="629844"/>
            </a:xfrm>
            <a:prstGeom prst="rect">
              <a:avLst/>
            </a:prstGeom>
          </p:spPr>
        </p:pic>
      </p:grpSp>
      <p:grpSp>
        <p:nvGrpSpPr>
          <p:cNvPr id="32" name="Group 31"/>
          <p:cNvGrpSpPr/>
          <p:nvPr/>
        </p:nvGrpSpPr>
        <p:grpSpPr>
          <a:xfrm>
            <a:off x="6096000" y="3301897"/>
            <a:ext cx="2477599" cy="3405841"/>
            <a:chOff x="6624125" y="3342541"/>
            <a:chExt cx="2477599" cy="3405841"/>
          </a:xfrm>
        </p:grpSpPr>
        <p:pic>
          <p:nvPicPr>
            <p:cNvPr id="30" name="Picture 29"/>
            <p:cNvPicPr>
              <a:picLocks noChangeAspect="1"/>
            </p:cNvPicPr>
            <p:nvPr/>
          </p:nvPicPr>
          <p:blipFill>
            <a:blip r:embed="rId13"/>
            <a:stretch>
              <a:fillRect/>
            </a:stretch>
          </p:blipFill>
          <p:spPr>
            <a:xfrm>
              <a:off x="6624125" y="3342541"/>
              <a:ext cx="2477599" cy="2778228"/>
            </a:xfrm>
            <a:prstGeom prst="rect">
              <a:avLst/>
            </a:prstGeom>
          </p:spPr>
        </p:pic>
        <p:pic>
          <p:nvPicPr>
            <p:cNvPr id="31" name="Picture 30"/>
            <p:cNvPicPr>
              <a:picLocks noChangeAspect="1"/>
            </p:cNvPicPr>
            <p:nvPr/>
          </p:nvPicPr>
          <p:blipFill>
            <a:blip r:embed="rId14">
              <a:duotone>
                <a:schemeClr val="accent5">
                  <a:shade val="45000"/>
                  <a:satMod val="135000"/>
                </a:schemeClr>
                <a:prstClr val="white"/>
              </a:duotone>
            </a:blip>
            <a:stretch>
              <a:fillRect/>
            </a:stretch>
          </p:blipFill>
          <p:spPr>
            <a:xfrm>
              <a:off x="7034555" y="6096123"/>
              <a:ext cx="1656738" cy="652259"/>
            </a:xfrm>
            <a:prstGeom prst="rect">
              <a:avLst/>
            </a:prstGeom>
          </p:spPr>
        </p:pic>
      </p:grpSp>
      <p:grpSp>
        <p:nvGrpSpPr>
          <p:cNvPr id="38" name="Group 37"/>
          <p:cNvGrpSpPr/>
          <p:nvPr/>
        </p:nvGrpSpPr>
        <p:grpSpPr>
          <a:xfrm>
            <a:off x="9352359" y="3644587"/>
            <a:ext cx="2345073" cy="2998311"/>
            <a:chOff x="9352359" y="3716027"/>
            <a:chExt cx="2345073" cy="2998311"/>
          </a:xfrm>
        </p:grpSpPr>
        <p:pic>
          <p:nvPicPr>
            <p:cNvPr id="33" name="Picture 32"/>
            <p:cNvPicPr>
              <a:picLocks noChangeAspect="1"/>
            </p:cNvPicPr>
            <p:nvPr/>
          </p:nvPicPr>
          <p:blipFill>
            <a:blip r:embed="rId15"/>
            <a:stretch>
              <a:fillRect/>
            </a:stretch>
          </p:blipFill>
          <p:spPr>
            <a:xfrm>
              <a:off x="9352359" y="3716027"/>
              <a:ext cx="2345073" cy="2225832"/>
            </a:xfrm>
            <a:prstGeom prst="rect">
              <a:avLst/>
            </a:prstGeom>
            <a:ln>
              <a:noFill/>
            </a:ln>
          </p:spPr>
        </p:pic>
        <p:grpSp>
          <p:nvGrpSpPr>
            <p:cNvPr id="37" name="Group 36"/>
            <p:cNvGrpSpPr/>
            <p:nvPr/>
          </p:nvGrpSpPr>
          <p:grpSpPr>
            <a:xfrm>
              <a:off x="9472281" y="5876141"/>
              <a:ext cx="1975739" cy="838197"/>
              <a:chOff x="9095567" y="3889332"/>
              <a:chExt cx="1975739" cy="838197"/>
            </a:xfrm>
          </p:grpSpPr>
          <p:pic>
            <p:nvPicPr>
              <p:cNvPr id="34" name="Picture 33"/>
              <p:cNvPicPr>
                <a:picLocks noChangeAspect="1"/>
              </p:cNvPicPr>
              <p:nvPr/>
            </p:nvPicPr>
            <p:blipFill>
              <a:blip r:embed="rId16">
                <a:duotone>
                  <a:schemeClr val="accent5">
                    <a:shade val="45000"/>
                    <a:satMod val="135000"/>
                  </a:schemeClr>
                  <a:prstClr val="white"/>
                </a:duotone>
              </a:blip>
              <a:stretch>
                <a:fillRect/>
              </a:stretch>
            </p:blipFill>
            <p:spPr>
              <a:xfrm>
                <a:off x="9095567" y="4294141"/>
                <a:ext cx="1975739" cy="433388"/>
              </a:xfrm>
              <a:prstGeom prst="rect">
                <a:avLst/>
              </a:prstGeom>
              <a:ln>
                <a:noFill/>
              </a:ln>
            </p:spPr>
          </p:pic>
          <p:pic>
            <p:nvPicPr>
              <p:cNvPr id="35" name="Picture 34"/>
              <p:cNvPicPr>
                <a:picLocks noChangeAspect="1"/>
              </p:cNvPicPr>
              <p:nvPr/>
            </p:nvPicPr>
            <p:blipFill>
              <a:blip r:embed="rId17">
                <a:duotone>
                  <a:schemeClr val="accent5">
                    <a:shade val="45000"/>
                    <a:satMod val="135000"/>
                  </a:schemeClr>
                  <a:prstClr val="white"/>
                </a:duotone>
              </a:blip>
              <a:stretch>
                <a:fillRect/>
              </a:stretch>
            </p:blipFill>
            <p:spPr>
              <a:xfrm>
                <a:off x="9612650" y="4024423"/>
                <a:ext cx="1008829" cy="269021"/>
              </a:xfrm>
              <a:prstGeom prst="rect">
                <a:avLst/>
              </a:prstGeom>
              <a:ln>
                <a:noFill/>
              </a:ln>
            </p:spPr>
          </p:pic>
          <p:pic>
            <p:nvPicPr>
              <p:cNvPr id="36" name="Picture 35"/>
              <p:cNvPicPr>
                <a:picLocks noChangeAspect="1"/>
              </p:cNvPicPr>
              <p:nvPr/>
            </p:nvPicPr>
            <p:blipFill>
              <a:blip r:embed="rId18">
                <a:duotone>
                  <a:schemeClr val="accent5">
                    <a:shade val="45000"/>
                    <a:satMod val="135000"/>
                  </a:schemeClr>
                  <a:prstClr val="white"/>
                </a:duotone>
              </a:blip>
              <a:stretch>
                <a:fillRect/>
              </a:stretch>
            </p:blipFill>
            <p:spPr>
              <a:xfrm>
                <a:off x="9612650" y="3889332"/>
                <a:ext cx="941575" cy="201766"/>
              </a:xfrm>
              <a:prstGeom prst="rect">
                <a:avLst/>
              </a:prstGeom>
              <a:ln>
                <a:noFill/>
              </a:ln>
            </p:spPr>
          </p:pic>
        </p:grpSp>
      </p:grpSp>
    </p:spTree>
    <p:extLst>
      <p:ext uri="{BB962C8B-B14F-4D97-AF65-F5344CB8AC3E}">
        <p14:creationId xmlns:p14="http://schemas.microsoft.com/office/powerpoint/2010/main" val="206539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3F594F-DACD-402D-8112-C81F65367CB7}"/>
              </a:ext>
            </a:extLst>
          </p:cNvPr>
          <p:cNvPicPr>
            <a:picLocks noChangeAspect="1"/>
          </p:cNvPicPr>
          <p:nvPr/>
        </p:nvPicPr>
        <p:blipFill>
          <a:blip r:embed="rId2"/>
          <a:stretch>
            <a:fillRect/>
          </a:stretch>
        </p:blipFill>
        <p:spPr>
          <a:xfrm>
            <a:off x="3188608" y="1103000"/>
            <a:ext cx="1276350" cy="485775"/>
          </a:xfrm>
          <a:prstGeom prst="rect">
            <a:avLst/>
          </a:prstGeom>
        </p:spPr>
      </p:pic>
      <p:pic>
        <p:nvPicPr>
          <p:cNvPr id="9" name="Picture 8">
            <a:extLst>
              <a:ext uri="{FF2B5EF4-FFF2-40B4-BE49-F238E27FC236}">
                <a16:creationId xmlns:a16="http://schemas.microsoft.com/office/drawing/2014/main" id="{11FD3681-E865-4E77-AA61-6B6D155992C0}"/>
              </a:ext>
            </a:extLst>
          </p:cNvPr>
          <p:cNvPicPr>
            <a:picLocks noChangeAspect="1"/>
          </p:cNvPicPr>
          <p:nvPr/>
        </p:nvPicPr>
        <p:blipFill>
          <a:blip r:embed="rId3"/>
          <a:stretch>
            <a:fillRect/>
          </a:stretch>
        </p:blipFill>
        <p:spPr>
          <a:xfrm>
            <a:off x="516671" y="1636825"/>
            <a:ext cx="11305100" cy="1792175"/>
          </a:xfrm>
          <a:prstGeom prst="rect">
            <a:avLst/>
          </a:prstGeom>
        </p:spPr>
      </p:pic>
      <p:pic>
        <p:nvPicPr>
          <p:cNvPr id="11" name="Picture 10">
            <a:extLst>
              <a:ext uri="{FF2B5EF4-FFF2-40B4-BE49-F238E27FC236}">
                <a16:creationId xmlns:a16="http://schemas.microsoft.com/office/drawing/2014/main" id="{EF780A06-60E9-4BA0-A743-75EBCB233ED3}"/>
              </a:ext>
            </a:extLst>
          </p:cNvPr>
          <p:cNvPicPr>
            <a:picLocks noChangeAspect="1"/>
          </p:cNvPicPr>
          <p:nvPr/>
        </p:nvPicPr>
        <p:blipFill>
          <a:blip r:embed="rId4"/>
          <a:stretch>
            <a:fillRect/>
          </a:stretch>
        </p:blipFill>
        <p:spPr>
          <a:xfrm>
            <a:off x="935486" y="3707457"/>
            <a:ext cx="2072751" cy="594144"/>
          </a:xfrm>
          <a:prstGeom prst="rect">
            <a:avLst/>
          </a:prstGeom>
        </p:spPr>
      </p:pic>
      <p:pic>
        <p:nvPicPr>
          <p:cNvPr id="13" name="Picture 12">
            <a:extLst>
              <a:ext uri="{FF2B5EF4-FFF2-40B4-BE49-F238E27FC236}">
                <a16:creationId xmlns:a16="http://schemas.microsoft.com/office/drawing/2014/main" id="{9C832FF2-3256-48B4-80BF-A9D221AE1A10}"/>
              </a:ext>
            </a:extLst>
          </p:cNvPr>
          <p:cNvPicPr>
            <a:picLocks noChangeAspect="1"/>
          </p:cNvPicPr>
          <p:nvPr/>
        </p:nvPicPr>
        <p:blipFill>
          <a:blip r:embed="rId5"/>
          <a:stretch>
            <a:fillRect/>
          </a:stretch>
        </p:blipFill>
        <p:spPr>
          <a:xfrm>
            <a:off x="830337" y="4424067"/>
            <a:ext cx="2358271" cy="586310"/>
          </a:xfrm>
          <a:prstGeom prst="rect">
            <a:avLst/>
          </a:prstGeom>
        </p:spPr>
      </p:pic>
      <p:pic>
        <p:nvPicPr>
          <p:cNvPr id="15" name="Picture 14">
            <a:extLst>
              <a:ext uri="{FF2B5EF4-FFF2-40B4-BE49-F238E27FC236}">
                <a16:creationId xmlns:a16="http://schemas.microsoft.com/office/drawing/2014/main" id="{8004F026-3124-4CB9-9D9A-93895DF658E8}"/>
              </a:ext>
            </a:extLst>
          </p:cNvPr>
          <p:cNvPicPr>
            <a:picLocks noChangeAspect="1"/>
          </p:cNvPicPr>
          <p:nvPr/>
        </p:nvPicPr>
        <p:blipFill>
          <a:blip r:embed="rId6"/>
          <a:stretch>
            <a:fillRect/>
          </a:stretch>
        </p:blipFill>
        <p:spPr>
          <a:xfrm>
            <a:off x="830337" y="5132843"/>
            <a:ext cx="2578896" cy="454277"/>
          </a:xfrm>
          <a:prstGeom prst="rect">
            <a:avLst/>
          </a:prstGeom>
        </p:spPr>
      </p:pic>
      <p:pic>
        <p:nvPicPr>
          <p:cNvPr id="17" name="Picture 16">
            <a:extLst>
              <a:ext uri="{FF2B5EF4-FFF2-40B4-BE49-F238E27FC236}">
                <a16:creationId xmlns:a16="http://schemas.microsoft.com/office/drawing/2014/main" id="{A66CF532-D9A2-483C-84A5-6BB0CB868131}"/>
              </a:ext>
            </a:extLst>
          </p:cNvPr>
          <p:cNvPicPr>
            <a:picLocks noChangeAspect="1"/>
          </p:cNvPicPr>
          <p:nvPr/>
        </p:nvPicPr>
        <p:blipFill>
          <a:blip r:embed="rId7"/>
          <a:stretch>
            <a:fillRect/>
          </a:stretch>
        </p:blipFill>
        <p:spPr>
          <a:xfrm>
            <a:off x="639925" y="5709586"/>
            <a:ext cx="2769308" cy="806806"/>
          </a:xfrm>
          <a:prstGeom prst="rect">
            <a:avLst/>
          </a:prstGeom>
        </p:spPr>
      </p:pic>
      <p:pic>
        <p:nvPicPr>
          <p:cNvPr id="19" name="Picture 18">
            <a:extLst>
              <a:ext uri="{FF2B5EF4-FFF2-40B4-BE49-F238E27FC236}">
                <a16:creationId xmlns:a16="http://schemas.microsoft.com/office/drawing/2014/main" id="{219FFC73-8D4D-4C97-8111-27B1A1386BD9}"/>
              </a:ext>
            </a:extLst>
          </p:cNvPr>
          <p:cNvPicPr>
            <a:picLocks noChangeAspect="1"/>
          </p:cNvPicPr>
          <p:nvPr/>
        </p:nvPicPr>
        <p:blipFill>
          <a:blip r:embed="rId8"/>
          <a:stretch>
            <a:fillRect/>
          </a:stretch>
        </p:blipFill>
        <p:spPr>
          <a:xfrm>
            <a:off x="4264545" y="3680568"/>
            <a:ext cx="7362825" cy="409575"/>
          </a:xfrm>
          <a:prstGeom prst="rect">
            <a:avLst/>
          </a:prstGeom>
        </p:spPr>
      </p:pic>
      <p:grpSp>
        <p:nvGrpSpPr>
          <p:cNvPr id="24" name="Group 23">
            <a:extLst>
              <a:ext uri="{FF2B5EF4-FFF2-40B4-BE49-F238E27FC236}">
                <a16:creationId xmlns:a16="http://schemas.microsoft.com/office/drawing/2014/main" id="{86229D0F-F5B8-4069-AAC1-A57FE627D20C}"/>
              </a:ext>
            </a:extLst>
          </p:cNvPr>
          <p:cNvGrpSpPr/>
          <p:nvPr/>
        </p:nvGrpSpPr>
        <p:grpSpPr>
          <a:xfrm>
            <a:off x="4370700" y="4424067"/>
            <a:ext cx="7599927" cy="1428750"/>
            <a:chOff x="4221844" y="4193347"/>
            <a:chExt cx="7599927" cy="1428750"/>
          </a:xfrm>
        </p:grpSpPr>
        <p:pic>
          <p:nvPicPr>
            <p:cNvPr id="21" name="Picture 20">
              <a:extLst>
                <a:ext uri="{FF2B5EF4-FFF2-40B4-BE49-F238E27FC236}">
                  <a16:creationId xmlns:a16="http://schemas.microsoft.com/office/drawing/2014/main" id="{E64AB50C-2345-4DB7-B05C-4F3D4AF7F08D}"/>
                </a:ext>
              </a:extLst>
            </p:cNvPr>
            <p:cNvPicPr>
              <a:picLocks noChangeAspect="1"/>
            </p:cNvPicPr>
            <p:nvPr/>
          </p:nvPicPr>
          <p:blipFill>
            <a:blip r:embed="rId9">
              <a:duotone>
                <a:prstClr val="black"/>
                <a:schemeClr val="accent6">
                  <a:tint val="45000"/>
                  <a:satMod val="400000"/>
                </a:schemeClr>
              </a:duotone>
            </a:blip>
            <a:stretch>
              <a:fillRect/>
            </a:stretch>
          </p:blipFill>
          <p:spPr>
            <a:xfrm>
              <a:off x="4221844" y="4193347"/>
              <a:ext cx="4781550" cy="523875"/>
            </a:xfrm>
            <a:prstGeom prst="rect">
              <a:avLst/>
            </a:prstGeom>
          </p:spPr>
        </p:pic>
        <p:pic>
          <p:nvPicPr>
            <p:cNvPr id="23" name="Picture 22">
              <a:extLst>
                <a:ext uri="{FF2B5EF4-FFF2-40B4-BE49-F238E27FC236}">
                  <a16:creationId xmlns:a16="http://schemas.microsoft.com/office/drawing/2014/main" id="{5153A56E-4267-4E60-A8E1-3D50AE25BA83}"/>
                </a:ext>
              </a:extLst>
            </p:cNvPr>
            <p:cNvPicPr>
              <a:picLocks noChangeAspect="1"/>
            </p:cNvPicPr>
            <p:nvPr/>
          </p:nvPicPr>
          <p:blipFill>
            <a:blip r:embed="rId10">
              <a:duotone>
                <a:prstClr val="black"/>
                <a:schemeClr val="accent6">
                  <a:tint val="45000"/>
                  <a:satMod val="400000"/>
                </a:schemeClr>
              </a:duotone>
            </a:blip>
            <a:stretch>
              <a:fillRect/>
            </a:stretch>
          </p:blipFill>
          <p:spPr>
            <a:xfrm>
              <a:off x="5306671" y="4717222"/>
              <a:ext cx="6515100" cy="904875"/>
            </a:xfrm>
            <a:prstGeom prst="rect">
              <a:avLst/>
            </a:prstGeom>
          </p:spPr>
        </p:pic>
      </p:grpSp>
    </p:spTree>
    <p:extLst>
      <p:ext uri="{BB962C8B-B14F-4D97-AF65-F5344CB8AC3E}">
        <p14:creationId xmlns:p14="http://schemas.microsoft.com/office/powerpoint/2010/main" val="247244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80020"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Work and Heat as Path Function (Non-property quantity)</a:t>
            </a:r>
          </a:p>
        </p:txBody>
      </p:sp>
      <p:grpSp>
        <p:nvGrpSpPr>
          <p:cNvPr id="4" name="Group 3"/>
          <p:cNvGrpSpPr/>
          <p:nvPr/>
        </p:nvGrpSpPr>
        <p:grpSpPr>
          <a:xfrm>
            <a:off x="514350" y="1738313"/>
            <a:ext cx="2814638" cy="2652355"/>
            <a:chOff x="780020" y="1738313"/>
            <a:chExt cx="2446445" cy="2105025"/>
          </a:xfrm>
        </p:grpSpPr>
        <p:pic>
          <p:nvPicPr>
            <p:cNvPr id="2" name="Picture 1"/>
            <p:cNvPicPr>
              <a:picLocks noChangeAspect="1"/>
            </p:cNvPicPr>
            <p:nvPr/>
          </p:nvPicPr>
          <p:blipFill>
            <a:blip r:embed="rId2"/>
            <a:stretch>
              <a:fillRect/>
            </a:stretch>
          </p:blipFill>
          <p:spPr>
            <a:xfrm>
              <a:off x="780020" y="1866900"/>
              <a:ext cx="2446445" cy="1976438"/>
            </a:xfrm>
            <a:prstGeom prst="rect">
              <a:avLst/>
            </a:prstGeom>
          </p:spPr>
        </p:pic>
        <p:pic>
          <p:nvPicPr>
            <p:cNvPr id="3" name="Picture 2"/>
            <p:cNvPicPr>
              <a:picLocks noChangeAspect="1"/>
            </p:cNvPicPr>
            <p:nvPr/>
          </p:nvPicPr>
          <p:blipFill>
            <a:blip r:embed="rId3">
              <a:duotone>
                <a:schemeClr val="accent1">
                  <a:shade val="45000"/>
                  <a:satMod val="135000"/>
                </a:schemeClr>
                <a:prstClr val="white"/>
              </a:duotone>
            </a:blip>
            <a:stretch>
              <a:fillRect/>
            </a:stretch>
          </p:blipFill>
          <p:spPr>
            <a:xfrm>
              <a:off x="1052504" y="1738313"/>
              <a:ext cx="2076452" cy="519113"/>
            </a:xfrm>
            <a:prstGeom prst="rect">
              <a:avLst/>
            </a:prstGeom>
          </p:spPr>
        </p:pic>
      </p:grpSp>
      <p:sp>
        <p:nvSpPr>
          <p:cNvPr id="44" name="Rectangle 43"/>
          <p:cNvSpPr/>
          <p:nvPr/>
        </p:nvSpPr>
        <p:spPr>
          <a:xfrm>
            <a:off x="3868020" y="1866900"/>
            <a:ext cx="7651440" cy="2523768"/>
          </a:xfrm>
          <a:prstGeom prst="rect">
            <a:avLst/>
          </a:prstGeom>
        </p:spPr>
        <p:txBody>
          <a:bodyPr wrap="square">
            <a:spAutoFit/>
          </a:bodyPr>
          <a:lstStyle/>
          <a:p>
            <a:pPr marL="285750" indent="-285750">
              <a:spcBef>
                <a:spcPts val="300"/>
              </a:spcBef>
              <a:spcAft>
                <a:spcPts val="600"/>
              </a:spcAft>
              <a:buFont typeface="Wingdings" panose="05000000000000000000" pitchFamily="2" charset="2"/>
              <a:buChar char="Ø"/>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Work in the given situation is actually area under P-V curve</a:t>
            </a:r>
          </a:p>
          <a:p>
            <a:pPr marL="285750" indent="-285750">
              <a:spcBef>
                <a:spcPts val="300"/>
              </a:spcBef>
              <a:spcAft>
                <a:spcPts val="600"/>
              </a:spcAft>
              <a:buFont typeface="Wingdings" panose="05000000000000000000" pitchFamily="2" charset="2"/>
              <a:buChar char="Ø"/>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Changes from state 1 to 2 or vice-versa are possible through various paths, e.g., path A, path B and path C</a:t>
            </a:r>
          </a:p>
          <a:p>
            <a:pPr marL="285750" indent="-285750">
              <a:spcBef>
                <a:spcPts val="300"/>
              </a:spcBef>
              <a:spcAft>
                <a:spcPts val="600"/>
              </a:spcAft>
              <a:buFont typeface="Wingdings" panose="05000000000000000000" pitchFamily="2" charset="2"/>
              <a:buChar char="Ø"/>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It can easily be observed that area under curves A, B and C are different for same end states</a:t>
            </a:r>
          </a:p>
          <a:p>
            <a:pPr marL="285750" indent="-285750">
              <a:spcBef>
                <a:spcPts val="300"/>
              </a:spcBef>
              <a:spcAft>
                <a:spcPts val="600"/>
              </a:spcAft>
              <a:buFont typeface="Wingdings" panose="05000000000000000000" pitchFamily="2" charset="2"/>
              <a:buChar char="Ø"/>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Therefore, it can be concluded that the work is dependent on the path as well as on the end states</a:t>
            </a:r>
          </a:p>
          <a:p>
            <a:pPr marL="285750" indent="-285750">
              <a:spcBef>
                <a:spcPts val="300"/>
              </a:spcBef>
              <a:spcAft>
                <a:spcPts val="600"/>
              </a:spcAft>
              <a:buFont typeface="Wingdings" panose="05000000000000000000" pitchFamily="2" charset="2"/>
              <a:buChar char="Ø"/>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Hence, work can not be a property of any system</a:t>
            </a:r>
          </a:p>
        </p:txBody>
      </p:sp>
      <p:sp>
        <p:nvSpPr>
          <p:cNvPr id="45" name="Title 7"/>
          <p:cNvSpPr txBox="1">
            <a:spLocks/>
          </p:cNvSpPr>
          <p:nvPr/>
        </p:nvSpPr>
        <p:spPr>
          <a:xfrm>
            <a:off x="2973912" y="4465890"/>
            <a:ext cx="6263631"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Energy Balance</a:t>
            </a:r>
          </a:p>
        </p:txBody>
      </p:sp>
      <p:pic>
        <p:nvPicPr>
          <p:cNvPr id="5" name="Picture 4"/>
          <p:cNvPicPr>
            <a:picLocks noChangeAspect="1"/>
          </p:cNvPicPr>
          <p:nvPr/>
        </p:nvPicPr>
        <p:blipFill>
          <a:blip r:embed="rId4">
            <a:duotone>
              <a:schemeClr val="accent1">
                <a:shade val="45000"/>
                <a:satMod val="135000"/>
              </a:schemeClr>
              <a:prstClr val="white"/>
            </a:duotone>
          </a:blip>
          <a:stretch>
            <a:fillRect/>
          </a:stretch>
        </p:blipFill>
        <p:spPr>
          <a:xfrm>
            <a:off x="2862373" y="5037284"/>
            <a:ext cx="6467253" cy="595312"/>
          </a:xfrm>
          <a:prstGeom prst="rect">
            <a:avLst/>
          </a:prstGeom>
        </p:spPr>
      </p:pic>
      <p:pic>
        <p:nvPicPr>
          <p:cNvPr id="6" name="Picture 5"/>
          <p:cNvPicPr>
            <a:picLocks noChangeAspect="1"/>
          </p:cNvPicPr>
          <p:nvPr/>
        </p:nvPicPr>
        <p:blipFill>
          <a:blip r:embed="rId5">
            <a:duotone>
              <a:prstClr val="black"/>
              <a:schemeClr val="tx2">
                <a:tint val="45000"/>
                <a:satMod val="400000"/>
              </a:schemeClr>
            </a:duotone>
          </a:blip>
          <a:stretch>
            <a:fillRect/>
          </a:stretch>
        </p:blipFill>
        <p:spPr>
          <a:xfrm>
            <a:off x="2018043" y="5939804"/>
            <a:ext cx="8155912" cy="393056"/>
          </a:xfrm>
          <a:prstGeom prst="rect">
            <a:avLst/>
          </a:prstGeom>
        </p:spPr>
      </p:pic>
    </p:spTree>
    <p:extLst>
      <p:ext uri="{BB962C8B-B14F-4D97-AF65-F5344CB8AC3E}">
        <p14:creationId xmlns:p14="http://schemas.microsoft.com/office/powerpoint/2010/main" val="3026491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80017"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Foundation of First Law of Thermodynamics</a:t>
            </a:r>
          </a:p>
        </p:txBody>
      </p:sp>
      <p:grpSp>
        <p:nvGrpSpPr>
          <p:cNvPr id="19" name="Group 18"/>
          <p:cNvGrpSpPr/>
          <p:nvPr/>
        </p:nvGrpSpPr>
        <p:grpSpPr>
          <a:xfrm>
            <a:off x="412750" y="1755621"/>
            <a:ext cx="7116762" cy="3679991"/>
            <a:chOff x="412750" y="1755621"/>
            <a:chExt cx="7116762" cy="3679991"/>
          </a:xfrm>
        </p:grpSpPr>
        <p:pic>
          <p:nvPicPr>
            <p:cNvPr id="16386" name="Picture 2" descr="Image result for Joule's experiment"/>
            <p:cNvPicPr>
              <a:picLocks noChangeAspect="1" noChangeArrowheads="1"/>
            </p:cNvPicPr>
            <p:nvPr/>
          </p:nvPicPr>
          <p:blipFill rotWithShape="1">
            <a:blip r:embed="rId2">
              <a:extLst>
                <a:ext uri="{28A0092B-C50C-407E-A947-70E740481C1C}">
                  <a14:useLocalDpi xmlns:a14="http://schemas.microsoft.com/office/drawing/2010/main" val="0"/>
                </a:ext>
              </a:extLst>
            </a:blip>
            <a:srcRect b="6087"/>
            <a:stretch/>
          </p:blipFill>
          <p:spPr bwMode="auto">
            <a:xfrm>
              <a:off x="412750" y="1755621"/>
              <a:ext cx="7116762" cy="3679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455614" y="3529010"/>
              <a:ext cx="2073275" cy="1820874"/>
              <a:chOff x="8572500" y="2057401"/>
              <a:chExt cx="2875517" cy="2318867"/>
            </a:xfrm>
          </p:grpSpPr>
          <p:sp>
            <p:nvSpPr>
              <p:cNvPr id="2" name="AutoShape 4" descr="Image result for cyclic process"/>
              <p:cNvSpPr>
                <a:spLocks noChangeAspect="1" noChangeArrowheads="1"/>
              </p:cNvSpPr>
              <p:nvPr/>
            </p:nvSpPr>
            <p:spPr bwMode="auto">
              <a:xfrm>
                <a:off x="8785224" y="2884487"/>
                <a:ext cx="1287459" cy="12874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p:cNvCxnSpPr/>
              <p:nvPr/>
            </p:nvCxnSpPr>
            <p:spPr>
              <a:xfrm flipV="1">
                <a:off x="8572500" y="2057401"/>
                <a:ext cx="0" cy="23145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8572500" y="4371975"/>
                <a:ext cx="2875517" cy="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Oval 13"/>
              <p:cNvSpPr/>
              <p:nvPr/>
            </p:nvSpPr>
            <p:spPr>
              <a:xfrm rot="19163308">
                <a:off x="9555985" y="2238133"/>
                <a:ext cx="443504" cy="2138135"/>
              </a:xfrm>
              <a:custGeom>
                <a:avLst/>
                <a:gdLst>
                  <a:gd name="connsiteX0" fmla="*/ 0 w 442913"/>
                  <a:gd name="connsiteY0" fmla="*/ 944616 h 1889232"/>
                  <a:gd name="connsiteX1" fmla="*/ 221457 w 442913"/>
                  <a:gd name="connsiteY1" fmla="*/ 0 h 1889232"/>
                  <a:gd name="connsiteX2" fmla="*/ 442914 w 442913"/>
                  <a:gd name="connsiteY2" fmla="*/ 944616 h 1889232"/>
                  <a:gd name="connsiteX3" fmla="*/ 221457 w 442913"/>
                  <a:gd name="connsiteY3" fmla="*/ 1889232 h 1889232"/>
                  <a:gd name="connsiteX4" fmla="*/ 0 w 442913"/>
                  <a:gd name="connsiteY4" fmla="*/ 944616 h 1889232"/>
                  <a:gd name="connsiteX0" fmla="*/ 468 w 443382"/>
                  <a:gd name="connsiteY0" fmla="*/ 1073248 h 2017864"/>
                  <a:gd name="connsiteX1" fmla="*/ 181656 w 443382"/>
                  <a:gd name="connsiteY1" fmla="*/ 0 h 2017864"/>
                  <a:gd name="connsiteX2" fmla="*/ 443382 w 443382"/>
                  <a:gd name="connsiteY2" fmla="*/ 1073248 h 2017864"/>
                  <a:gd name="connsiteX3" fmla="*/ 221925 w 443382"/>
                  <a:gd name="connsiteY3" fmla="*/ 2017864 h 2017864"/>
                  <a:gd name="connsiteX4" fmla="*/ 468 w 443382"/>
                  <a:gd name="connsiteY4" fmla="*/ 1073248 h 2017864"/>
                  <a:gd name="connsiteX0" fmla="*/ 1243 w 444157"/>
                  <a:gd name="connsiteY0" fmla="*/ 1073248 h 2137196"/>
                  <a:gd name="connsiteX1" fmla="*/ 182431 w 444157"/>
                  <a:gd name="connsiteY1" fmla="*/ 0 h 2137196"/>
                  <a:gd name="connsiteX2" fmla="*/ 444157 w 444157"/>
                  <a:gd name="connsiteY2" fmla="*/ 1073248 h 2137196"/>
                  <a:gd name="connsiteX3" fmla="*/ 252124 w 444157"/>
                  <a:gd name="connsiteY3" fmla="*/ 2137196 h 2137196"/>
                  <a:gd name="connsiteX4" fmla="*/ 1243 w 444157"/>
                  <a:gd name="connsiteY4" fmla="*/ 1073248 h 2137196"/>
                  <a:gd name="connsiteX0" fmla="*/ 1243 w 444157"/>
                  <a:gd name="connsiteY0" fmla="*/ 1073248 h 2137452"/>
                  <a:gd name="connsiteX1" fmla="*/ 182431 w 444157"/>
                  <a:gd name="connsiteY1" fmla="*/ 0 h 2137452"/>
                  <a:gd name="connsiteX2" fmla="*/ 444157 w 444157"/>
                  <a:gd name="connsiteY2" fmla="*/ 1073248 h 2137452"/>
                  <a:gd name="connsiteX3" fmla="*/ 252124 w 444157"/>
                  <a:gd name="connsiteY3" fmla="*/ 2137196 h 2137452"/>
                  <a:gd name="connsiteX4" fmla="*/ 1243 w 444157"/>
                  <a:gd name="connsiteY4" fmla="*/ 1073248 h 2137452"/>
                  <a:gd name="connsiteX0" fmla="*/ 590 w 443504"/>
                  <a:gd name="connsiteY0" fmla="*/ 1073931 h 2138135"/>
                  <a:gd name="connsiteX1" fmla="*/ 181778 w 443504"/>
                  <a:gd name="connsiteY1" fmla="*/ 683 h 2138135"/>
                  <a:gd name="connsiteX2" fmla="*/ 443504 w 443504"/>
                  <a:gd name="connsiteY2" fmla="*/ 1073931 h 2138135"/>
                  <a:gd name="connsiteX3" fmla="*/ 251471 w 443504"/>
                  <a:gd name="connsiteY3" fmla="*/ 2137879 h 2138135"/>
                  <a:gd name="connsiteX4" fmla="*/ 590 w 443504"/>
                  <a:gd name="connsiteY4" fmla="*/ 1073931 h 2138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04" h="2138135">
                    <a:moveTo>
                      <a:pt x="590" y="1073931"/>
                    </a:moveTo>
                    <a:cubicBezTo>
                      <a:pt x="-11025" y="717732"/>
                      <a:pt x="152448" y="23945"/>
                      <a:pt x="181778" y="683"/>
                    </a:cubicBezTo>
                    <a:cubicBezTo>
                      <a:pt x="211108" y="-22579"/>
                      <a:pt x="443504" y="552234"/>
                      <a:pt x="443504" y="1073931"/>
                    </a:cubicBezTo>
                    <a:cubicBezTo>
                      <a:pt x="443504" y="1595628"/>
                      <a:pt x="324185" y="2151817"/>
                      <a:pt x="251471" y="2137879"/>
                    </a:cubicBezTo>
                    <a:cubicBezTo>
                      <a:pt x="178757" y="2123941"/>
                      <a:pt x="12205" y="1430130"/>
                      <a:pt x="590" y="1073931"/>
                    </a:cubicBezTo>
                    <a:close/>
                  </a:path>
                </a:pathLst>
              </a:cu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8913511" y="3307200"/>
                <a:ext cx="86422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p:cNvCxnSpPr/>
              <p:nvPr/>
            </p:nvCxnSpPr>
            <p:spPr>
              <a:xfrm>
                <a:off x="9880299" y="3528218"/>
                <a:ext cx="86422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Rectangle 26"/>
              <p:cNvSpPr/>
              <p:nvPr/>
            </p:nvSpPr>
            <p:spPr>
              <a:xfrm>
                <a:off x="8744660" y="3374330"/>
                <a:ext cx="851001" cy="431146"/>
              </a:xfrm>
              <a:prstGeom prst="rect">
                <a:avLst/>
              </a:prstGeom>
            </p:spPr>
            <p:txBody>
              <a:bodyPr wrap="square">
                <a:spAutoFit/>
              </a:bodyPr>
              <a:lstStyle/>
              <a:p>
                <a:r>
                  <a:rPr lang="en-IN"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a:t>
                </a:r>
                <a:r>
                  <a:rPr lang="en-IN" sz="1600" b="1" baseline="-250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1-2</a:t>
                </a:r>
              </a:p>
            </p:txBody>
          </p:sp>
          <p:sp>
            <p:nvSpPr>
              <p:cNvPr id="17" name="Rectangle 16"/>
              <p:cNvSpPr/>
              <p:nvPr/>
            </p:nvSpPr>
            <p:spPr>
              <a:xfrm>
                <a:off x="10641962" y="3473631"/>
                <a:ext cx="649537" cy="369332"/>
              </a:xfrm>
              <a:prstGeom prst="rect">
                <a:avLst/>
              </a:prstGeom>
            </p:spPr>
            <p:txBody>
              <a:bodyPr wrap="none">
                <a:spAutoFit/>
              </a:bodyPr>
              <a:lstStyle/>
              <a:p>
                <a:r>
                  <a:rPr lang="en-IN"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a:t>
                </a:r>
                <a:r>
                  <a:rPr lang="en-IN" b="1" baseline="-250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2-1</a:t>
                </a:r>
                <a:r>
                  <a:rPr lang="en-IN"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n-US" dirty="0"/>
              </a:p>
            </p:txBody>
          </p:sp>
        </p:grpSp>
      </p:grpSp>
      <p:sp>
        <p:nvSpPr>
          <p:cNvPr id="31" name="Rectangle 30"/>
          <p:cNvSpPr/>
          <p:nvPr/>
        </p:nvSpPr>
        <p:spPr>
          <a:xfrm>
            <a:off x="8521797" y="1668141"/>
            <a:ext cx="2712232" cy="3139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pPr algn="ctr">
              <a:lnSpc>
                <a:spcPct val="90000"/>
              </a:lnSpc>
              <a:spcBef>
                <a:spcPct val="0"/>
              </a:spcBef>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Joule’s Experiment</a:t>
            </a:r>
          </a:p>
        </p:txBody>
      </p:sp>
      <p:sp>
        <p:nvSpPr>
          <p:cNvPr id="32" name="Rectangle 31"/>
          <p:cNvSpPr/>
          <p:nvPr/>
        </p:nvSpPr>
        <p:spPr>
          <a:xfrm>
            <a:off x="412751" y="5598990"/>
            <a:ext cx="7116762" cy="1077218"/>
          </a:xfrm>
          <a:prstGeom prst="rect">
            <a:avLst/>
          </a:prstGeom>
          <a:noFill/>
        </p:spPr>
        <p:txBody>
          <a:bodyPr wrap="square" anchor="ctr" anchorCtr="0">
            <a:spAutoFit/>
          </a:bodyPr>
          <a:lstStyle/>
          <a:p>
            <a:pPr marL="285750" indent="-285750" algn="just">
              <a:lnSpc>
                <a:spcPct val="90000"/>
              </a:lnSpc>
              <a:spcBef>
                <a:spcPts val="300"/>
              </a:spcBef>
              <a:spcAft>
                <a:spcPts val="300"/>
              </a:spcAft>
              <a:buFont typeface="Wingdings" panose="05000000000000000000" pitchFamily="2" charset="2"/>
              <a:buChar char="Ø"/>
            </a:pPr>
            <a:r>
              <a:rPr lang="en-US" sz="1400" dirty="0">
                <a:solidFill>
                  <a:schemeClr val="accent5">
                    <a:lumMod val="50000"/>
                  </a:schemeClr>
                </a:solidFill>
                <a:latin typeface="Arial" panose="020B0604020202020204" pitchFamily="34" charset="0"/>
                <a:ea typeface="+mj-ea"/>
                <a:cs typeface="Arial" panose="020B0604020202020204" pitchFamily="34" charset="0"/>
              </a:rPr>
              <a:t>In process 1-2, fluid is heated by lowering the weight; Work input during 1-2</a:t>
            </a:r>
          </a:p>
          <a:p>
            <a:pPr marL="285750" indent="-285750" algn="just">
              <a:lnSpc>
                <a:spcPct val="90000"/>
              </a:lnSpc>
              <a:spcBef>
                <a:spcPts val="300"/>
              </a:spcBef>
              <a:spcAft>
                <a:spcPts val="300"/>
              </a:spcAft>
              <a:buFont typeface="Wingdings" panose="05000000000000000000" pitchFamily="2" charset="2"/>
              <a:buChar char="Ø"/>
            </a:pPr>
            <a:r>
              <a:rPr lang="en-US" sz="1400" dirty="0">
                <a:solidFill>
                  <a:schemeClr val="accent5">
                    <a:lumMod val="50000"/>
                  </a:schemeClr>
                </a:solidFill>
                <a:latin typeface="Arial" panose="020B0604020202020204" pitchFamily="34" charset="0"/>
                <a:ea typeface="+mj-ea"/>
                <a:cs typeface="Arial" panose="020B0604020202020204" pitchFamily="34" charset="0"/>
              </a:rPr>
              <a:t>In the process 2-1 the heated system is kept in the pool of water to cool the system. Heat gained by water is calculated</a:t>
            </a:r>
          </a:p>
          <a:p>
            <a:pPr marL="285750" indent="-285750" algn="just">
              <a:lnSpc>
                <a:spcPct val="90000"/>
              </a:lnSpc>
              <a:spcBef>
                <a:spcPts val="300"/>
              </a:spcBef>
              <a:spcAft>
                <a:spcPts val="300"/>
              </a:spcAft>
              <a:buFont typeface="Wingdings" panose="05000000000000000000" pitchFamily="2" charset="2"/>
              <a:buChar char="Ø"/>
            </a:pPr>
            <a:r>
              <a:rPr lang="en-US" sz="1400" dirty="0">
                <a:solidFill>
                  <a:schemeClr val="accent5">
                    <a:lumMod val="50000"/>
                  </a:schemeClr>
                </a:solidFill>
                <a:latin typeface="Arial" panose="020B0604020202020204" pitchFamily="34" charset="0"/>
                <a:ea typeface="+mj-ea"/>
                <a:cs typeface="Arial" panose="020B0604020202020204" pitchFamily="34" charset="0"/>
              </a:rPr>
              <a:t>It was observed:   </a:t>
            </a:r>
            <a:r>
              <a:rPr lang="en-US" b="1" u="sng" dirty="0">
                <a:solidFill>
                  <a:schemeClr val="accent5">
                    <a:lumMod val="50000"/>
                  </a:schemeClr>
                </a:solidFill>
                <a:latin typeface="Arial" panose="020B0604020202020204" pitchFamily="34" charset="0"/>
                <a:ea typeface="+mj-ea"/>
                <a:cs typeface="Arial" panose="020B0604020202020204" pitchFamily="34" charset="0"/>
              </a:rPr>
              <a:t>Q</a:t>
            </a:r>
            <a:r>
              <a:rPr lang="en-US" b="1" u="sng" baseline="-25000" dirty="0">
                <a:solidFill>
                  <a:schemeClr val="accent5">
                    <a:lumMod val="50000"/>
                  </a:schemeClr>
                </a:solidFill>
                <a:latin typeface="Arial" panose="020B0604020202020204" pitchFamily="34" charset="0"/>
                <a:ea typeface="+mj-ea"/>
                <a:cs typeface="Arial" panose="020B0604020202020204" pitchFamily="34" charset="0"/>
              </a:rPr>
              <a:t>2-1</a:t>
            </a:r>
            <a:r>
              <a:rPr lang="en-US" u="sng" dirty="0">
                <a:solidFill>
                  <a:schemeClr val="accent5">
                    <a:lumMod val="50000"/>
                  </a:schemeClr>
                </a:solidFill>
                <a:latin typeface="Arial" panose="020B0604020202020204" pitchFamily="34" charset="0"/>
                <a:ea typeface="+mj-ea"/>
                <a:cs typeface="Arial" panose="020B0604020202020204" pitchFamily="34" charset="0"/>
              </a:rPr>
              <a:t> = Change in PE of weight = </a:t>
            </a:r>
            <a:r>
              <a:rPr lang="en-US" b="1" u="sng" dirty="0">
                <a:solidFill>
                  <a:schemeClr val="accent5">
                    <a:lumMod val="50000"/>
                  </a:schemeClr>
                </a:solidFill>
                <a:latin typeface="Arial" panose="020B0604020202020204" pitchFamily="34" charset="0"/>
                <a:ea typeface="+mj-ea"/>
                <a:cs typeface="Arial" panose="020B0604020202020204" pitchFamily="34" charset="0"/>
              </a:rPr>
              <a:t>W</a:t>
            </a:r>
            <a:r>
              <a:rPr lang="en-US" b="1" u="sng" baseline="-25000" dirty="0">
                <a:solidFill>
                  <a:schemeClr val="accent5">
                    <a:lumMod val="50000"/>
                  </a:schemeClr>
                </a:solidFill>
                <a:latin typeface="Arial" panose="020B0604020202020204" pitchFamily="34" charset="0"/>
                <a:ea typeface="+mj-ea"/>
                <a:cs typeface="Arial" panose="020B0604020202020204" pitchFamily="34" charset="0"/>
              </a:rPr>
              <a:t>1-2</a:t>
            </a:r>
          </a:p>
        </p:txBody>
      </p:sp>
      <p:sp>
        <p:nvSpPr>
          <p:cNvPr id="33" name="Rectangle 32"/>
          <p:cNvSpPr/>
          <p:nvPr/>
        </p:nvSpPr>
        <p:spPr>
          <a:xfrm>
            <a:off x="4734720" y="2091446"/>
            <a:ext cx="2722560" cy="313932"/>
          </a:xfrm>
          <a:prstGeom prst="rect">
            <a:avLst/>
          </a:prstGeom>
          <a:noFill/>
          <a:ln>
            <a:solidFill>
              <a:srgbClr val="1F4E79"/>
            </a:solidFill>
          </a:ln>
        </p:spPr>
        <p:txBody>
          <a:bodyPr wrap="square" anchor="ctr" anchorCtr="0">
            <a:spAutoFit/>
          </a:bodyPr>
          <a:lstStyle/>
          <a:p>
            <a:pPr algn="just">
              <a:lnSpc>
                <a:spcPct val="90000"/>
              </a:lnSpc>
              <a:spcBef>
                <a:spcPts val="300"/>
              </a:spcBef>
              <a:spcAft>
                <a:spcPts val="300"/>
              </a:spcAft>
            </a:pPr>
            <a:r>
              <a:rPr lang="en-US" sz="1600" dirty="0">
                <a:solidFill>
                  <a:schemeClr val="accent5">
                    <a:lumMod val="50000"/>
                  </a:schemeClr>
                </a:solidFill>
                <a:latin typeface="Arial" panose="020B0604020202020204" pitchFamily="34" charset="0"/>
                <a:ea typeface="+mj-ea"/>
                <a:cs typeface="Arial" panose="020B0604020202020204" pitchFamily="34" charset="0"/>
              </a:rPr>
              <a:t>In cyclic process: ∑Q =</a:t>
            </a:r>
            <a:r>
              <a:rPr lang="en-US" sz="1600" dirty="0">
                <a:solidFill>
                  <a:schemeClr val="accent5">
                    <a:lumMod val="50000"/>
                  </a:schemeClr>
                </a:solidFill>
                <a:latin typeface="Arial" panose="020B0604020202020204" pitchFamily="34" charset="0"/>
                <a:cs typeface="Arial" panose="020B0604020202020204" pitchFamily="34" charset="0"/>
              </a:rPr>
              <a:t> ∑W</a:t>
            </a:r>
            <a:r>
              <a:rPr lang="en-US" sz="1600" dirty="0">
                <a:solidFill>
                  <a:schemeClr val="accent5">
                    <a:lumMod val="50000"/>
                  </a:schemeClr>
                </a:solidFill>
                <a:latin typeface="Arial" panose="020B0604020202020204" pitchFamily="34" charset="0"/>
                <a:ea typeface="+mj-ea"/>
                <a:cs typeface="Arial" panose="020B0604020202020204" pitchFamily="34" charset="0"/>
              </a:rPr>
              <a:t> </a:t>
            </a:r>
          </a:p>
        </p:txBody>
      </p:sp>
      <p:pic>
        <p:nvPicPr>
          <p:cNvPr id="16398" name="Picture 14" descr="Image result for Joule's experi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468" y="2097969"/>
            <a:ext cx="2722560" cy="27952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6" name="Rectangle 35"/>
          <p:cNvSpPr/>
          <p:nvPr/>
        </p:nvSpPr>
        <p:spPr>
          <a:xfrm>
            <a:off x="8086725" y="5036959"/>
            <a:ext cx="3572046" cy="1486561"/>
          </a:xfrm>
          <a:prstGeom prst="rect">
            <a:avLst/>
          </a:prstGeom>
          <a:noFill/>
          <a:ln>
            <a:solidFill>
              <a:srgbClr val="1F4E79"/>
            </a:solidFill>
          </a:ln>
        </p:spPr>
        <p:txBody>
          <a:bodyPr wrap="square" anchor="ctr" anchorCtr="0">
            <a:spAutoFit/>
          </a:bodyPr>
          <a:lstStyle/>
          <a:p>
            <a:pPr marL="285750" indent="-285750" algn="just">
              <a:lnSpc>
                <a:spcPct val="90000"/>
              </a:lnSpc>
              <a:spcBef>
                <a:spcPts val="300"/>
              </a:spcBef>
              <a:spcAft>
                <a:spcPts val="300"/>
              </a:spcAft>
              <a:buFont typeface="Wingdings" panose="05000000000000000000" pitchFamily="2" charset="2"/>
              <a:buChar char="Ø"/>
            </a:pPr>
            <a:r>
              <a:rPr lang="en-US" sz="1400" dirty="0">
                <a:solidFill>
                  <a:schemeClr val="accent5">
                    <a:lumMod val="50000"/>
                  </a:schemeClr>
                </a:solidFill>
                <a:latin typeface="Arial" panose="020B0604020202020204" pitchFamily="34" charset="0"/>
                <a:ea typeface="+mj-ea"/>
                <a:cs typeface="Arial" panose="020B0604020202020204" pitchFamily="34" charset="0"/>
              </a:rPr>
              <a:t>Gas expands when valve is opened</a:t>
            </a:r>
          </a:p>
          <a:p>
            <a:pPr marL="285750" indent="-285750" algn="just">
              <a:lnSpc>
                <a:spcPct val="90000"/>
              </a:lnSpc>
              <a:spcBef>
                <a:spcPts val="300"/>
              </a:spcBef>
              <a:spcAft>
                <a:spcPts val="300"/>
              </a:spcAft>
              <a:buFont typeface="Wingdings" panose="05000000000000000000" pitchFamily="2" charset="2"/>
              <a:buChar char="Ø"/>
            </a:pPr>
            <a:r>
              <a:rPr lang="en-US" sz="1400" dirty="0">
                <a:solidFill>
                  <a:schemeClr val="accent5">
                    <a:lumMod val="50000"/>
                  </a:schemeClr>
                </a:solidFill>
                <a:latin typeface="Arial" panose="020B0604020202020204" pitchFamily="34" charset="0"/>
                <a:ea typeface="+mj-ea"/>
                <a:cs typeface="Arial" panose="020B0604020202020204" pitchFamily="34" charset="0"/>
              </a:rPr>
              <a:t>There is no Work transfer: W=0</a:t>
            </a:r>
          </a:p>
          <a:p>
            <a:pPr marL="285750" indent="-285750" algn="just">
              <a:lnSpc>
                <a:spcPct val="90000"/>
              </a:lnSpc>
              <a:spcBef>
                <a:spcPts val="300"/>
              </a:spcBef>
              <a:spcAft>
                <a:spcPts val="300"/>
              </a:spcAft>
              <a:buFont typeface="Wingdings" panose="05000000000000000000" pitchFamily="2" charset="2"/>
              <a:buChar char="Ø"/>
            </a:pPr>
            <a:r>
              <a:rPr lang="en-US" sz="1400" dirty="0">
                <a:solidFill>
                  <a:schemeClr val="accent5">
                    <a:lumMod val="50000"/>
                  </a:schemeClr>
                </a:solidFill>
                <a:latin typeface="Arial" panose="020B0604020202020204" pitchFamily="34" charset="0"/>
                <a:ea typeface="+mj-ea"/>
                <a:cs typeface="Arial" panose="020B0604020202020204" pitchFamily="34" charset="0"/>
              </a:rPr>
              <a:t>As expansion is very fast; T remains constant, i.e., no Heat Transfer, Q = 0</a:t>
            </a:r>
          </a:p>
          <a:p>
            <a:pPr marL="285750" indent="-285750" algn="just">
              <a:lnSpc>
                <a:spcPct val="90000"/>
              </a:lnSpc>
              <a:spcBef>
                <a:spcPts val="300"/>
              </a:spcBef>
              <a:spcAft>
                <a:spcPts val="300"/>
              </a:spcAft>
              <a:buFont typeface="Wingdings" panose="05000000000000000000" pitchFamily="2" charset="2"/>
              <a:buChar char="Ø"/>
            </a:pPr>
            <a:r>
              <a:rPr lang="en-US" sz="1400" dirty="0">
                <a:solidFill>
                  <a:schemeClr val="accent5">
                    <a:lumMod val="50000"/>
                  </a:schemeClr>
                </a:solidFill>
                <a:latin typeface="Arial" panose="020B0604020202020204" pitchFamily="34" charset="0"/>
                <a:ea typeface="+mj-ea"/>
                <a:cs typeface="Arial" panose="020B0604020202020204" pitchFamily="34" charset="0"/>
              </a:rPr>
              <a:t>Total energy remains constant; also, independent of volume </a:t>
            </a:r>
          </a:p>
        </p:txBody>
      </p:sp>
    </p:spTree>
    <p:extLst>
      <p:ext uri="{BB962C8B-B14F-4D97-AF65-F5344CB8AC3E}">
        <p14:creationId xmlns:p14="http://schemas.microsoft.com/office/powerpoint/2010/main" val="1998075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
          <p:cNvSpPr>
            <a:spLocks noGrp="1"/>
          </p:cNvSpPr>
          <p:nvPr>
            <p:ph type="ctrTitle"/>
          </p:nvPr>
        </p:nvSpPr>
        <p:spPr>
          <a:xfrm>
            <a:off x="780017" y="1173726"/>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First Law of Thermodynamics for Closed System</a:t>
            </a:r>
          </a:p>
        </p:txBody>
      </p:sp>
      <p:sp>
        <p:nvSpPr>
          <p:cNvPr id="16" name="Rectangle 15"/>
          <p:cNvSpPr/>
          <p:nvPr/>
        </p:nvSpPr>
        <p:spPr>
          <a:xfrm>
            <a:off x="780017" y="1721956"/>
            <a:ext cx="4806396" cy="1883593"/>
          </a:xfrm>
          <a:prstGeom prst="rect">
            <a:avLst/>
          </a:prstGeom>
          <a:noFill/>
          <a:ln>
            <a:noFill/>
          </a:ln>
        </p:spPr>
        <p:txBody>
          <a:bodyPr wrap="square" anchor="ctr" anchorCtr="0">
            <a:spAutoFit/>
          </a:bodyPr>
          <a:lstStyle/>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dE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p>
          <a:p>
            <a:pPr algn="just">
              <a:lnSpc>
                <a:spcPct val="90000"/>
              </a:lnSpc>
              <a:spcBef>
                <a:spcPts val="600"/>
              </a:spcBef>
              <a:spcAft>
                <a:spcPts val="600"/>
              </a:spcAft>
            </a:pP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dU</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n-US" sz="2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d(KE) </a:t>
            </a:r>
            <a:r>
              <a:rPr lang="en-US" sz="2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d(PE)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p>
          <a:p>
            <a:pPr algn="just">
              <a:lnSpc>
                <a:spcPct val="90000"/>
              </a:lnSpc>
              <a:spcBef>
                <a:spcPts val="600"/>
              </a:spcBef>
              <a:spcAft>
                <a:spcPts val="600"/>
              </a:spcAft>
            </a:pP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dU</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 ; </a:t>
            </a:r>
            <a:r>
              <a:rPr lang="en-US" sz="16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for negligible KE and PE, where U is internal energy  (property) of the system</a:t>
            </a:r>
          </a:p>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dE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dt</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 </a:t>
            </a:r>
            <a:r>
              <a:rPr lang="en-US" sz="16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for  unsteady process</a:t>
            </a:r>
          </a:p>
        </p:txBody>
      </p:sp>
      <p:pic>
        <p:nvPicPr>
          <p:cNvPr id="10" name="Picture 9"/>
          <p:cNvPicPr>
            <a:picLocks noChangeAspect="1"/>
          </p:cNvPicPr>
          <p:nvPr/>
        </p:nvPicPr>
        <p:blipFill>
          <a:blip r:embed="rId2"/>
          <a:stretch>
            <a:fillRect/>
          </a:stretch>
        </p:blipFill>
        <p:spPr>
          <a:xfrm>
            <a:off x="6865587" y="2092448"/>
            <a:ext cx="4192938" cy="1912758"/>
          </a:xfrm>
          <a:prstGeom prst="rect">
            <a:avLst/>
          </a:prstGeom>
        </p:spPr>
      </p:pic>
      <p:sp>
        <p:nvSpPr>
          <p:cNvPr id="18" name="Rectangle 17"/>
          <p:cNvSpPr/>
          <p:nvPr/>
        </p:nvSpPr>
        <p:spPr>
          <a:xfrm>
            <a:off x="7463065" y="1692787"/>
            <a:ext cx="2712232" cy="3139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pPr algn="ctr">
              <a:lnSpc>
                <a:spcPct val="90000"/>
              </a:lnSpc>
              <a:spcBef>
                <a:spcPct val="0"/>
              </a:spcBef>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Enthalpy (Another Property)</a:t>
            </a:r>
          </a:p>
        </p:txBody>
      </p:sp>
      <p:sp>
        <p:nvSpPr>
          <p:cNvPr id="11" name="Rectangle 10"/>
          <p:cNvSpPr/>
          <p:nvPr/>
        </p:nvSpPr>
        <p:spPr>
          <a:xfrm>
            <a:off x="8214761" y="3940714"/>
            <a:ext cx="1494320" cy="369332"/>
          </a:xfrm>
          <a:prstGeom prst="rect">
            <a:avLst/>
          </a:prstGeom>
        </p:spPr>
        <p:txBody>
          <a:bodyPr wrap="none">
            <a:spAutoFit/>
          </a:bodyPr>
          <a:lstStyle/>
          <a:p>
            <a:pPr algn="just">
              <a:lnSpc>
                <a:spcPct val="90000"/>
              </a:lnSpc>
              <a:spcBef>
                <a:spcPts val="600"/>
              </a:spcBef>
              <a:spcAft>
                <a:spcPts val="600"/>
              </a:spcAft>
            </a:pPr>
            <a:r>
              <a:rPr lang="en-US" sz="2000" i="1" dirty="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a:t>H = U  </a:t>
            </a:r>
            <a:r>
              <a:rPr lang="en-US" sz="2000" dirty="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a:t>+</a:t>
            </a:r>
            <a:r>
              <a:rPr lang="en-US" sz="2000" i="1" dirty="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a:t> PV</a:t>
            </a:r>
          </a:p>
        </p:txBody>
      </p:sp>
      <p:sp>
        <p:nvSpPr>
          <p:cNvPr id="14" name="Rectangle 13"/>
          <p:cNvSpPr/>
          <p:nvPr/>
        </p:nvSpPr>
        <p:spPr>
          <a:xfrm>
            <a:off x="8686800" y="4439533"/>
            <a:ext cx="3128963" cy="1646605"/>
          </a:xfrm>
          <a:prstGeom prst="rect">
            <a:avLst/>
          </a:prstGeom>
        </p:spPr>
        <p:txBody>
          <a:bodyPr wrap="square">
            <a:spAutoFit/>
          </a:bodyPr>
          <a:lstStyle/>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ea typeface="+mj-ea"/>
                <a:cs typeface="Arial" panose="020B0604020202020204" pitchFamily="34" charset="0"/>
              </a:rPr>
              <a:t>The U term can be interpreted as the energy required to create the system</a:t>
            </a:r>
          </a:p>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ea typeface="+mj-ea"/>
                <a:cs typeface="Arial" panose="020B0604020202020204" pitchFamily="34" charset="0"/>
              </a:rPr>
              <a:t>the PV term as the work that would be required to "make room" for the system</a:t>
            </a:r>
          </a:p>
        </p:txBody>
      </p:sp>
      <p:grpSp>
        <p:nvGrpSpPr>
          <p:cNvPr id="23" name="Group 22"/>
          <p:cNvGrpSpPr/>
          <p:nvPr/>
        </p:nvGrpSpPr>
        <p:grpSpPr>
          <a:xfrm>
            <a:off x="477137" y="3729046"/>
            <a:ext cx="5618863" cy="2886751"/>
            <a:chOff x="132926" y="3354691"/>
            <a:chExt cx="5618863" cy="2886751"/>
          </a:xfrm>
        </p:grpSpPr>
        <p:pic>
          <p:nvPicPr>
            <p:cNvPr id="15" name="Picture 14"/>
            <p:cNvPicPr>
              <a:picLocks noChangeAspect="1"/>
            </p:cNvPicPr>
            <p:nvPr/>
          </p:nvPicPr>
          <p:blipFill>
            <a:blip r:embed="rId3"/>
            <a:stretch>
              <a:fillRect/>
            </a:stretch>
          </p:blipFill>
          <p:spPr>
            <a:xfrm>
              <a:off x="132926" y="3354691"/>
              <a:ext cx="1787666" cy="1991141"/>
            </a:xfrm>
            <a:prstGeom prst="rect">
              <a:avLst/>
            </a:prstGeom>
          </p:spPr>
        </p:pic>
        <p:pic>
          <p:nvPicPr>
            <p:cNvPr id="19" name="Picture 18"/>
            <p:cNvPicPr>
              <a:picLocks noChangeAspect="1"/>
            </p:cNvPicPr>
            <p:nvPr/>
          </p:nvPicPr>
          <p:blipFill>
            <a:blip r:embed="rId4">
              <a:duotone>
                <a:schemeClr val="accent1">
                  <a:shade val="45000"/>
                  <a:satMod val="135000"/>
                </a:schemeClr>
                <a:prstClr val="white"/>
              </a:duotone>
            </a:blip>
            <a:stretch>
              <a:fillRect/>
            </a:stretch>
          </p:blipFill>
          <p:spPr>
            <a:xfrm>
              <a:off x="2038720" y="3530361"/>
              <a:ext cx="2621144" cy="336044"/>
            </a:xfrm>
            <a:prstGeom prst="rect">
              <a:avLst/>
            </a:prstGeom>
            <a:ln>
              <a:solidFill>
                <a:srgbClr val="1F4E79"/>
              </a:solidFill>
            </a:ln>
          </p:spPr>
        </p:pic>
        <p:pic>
          <p:nvPicPr>
            <p:cNvPr id="20" name="Picture 19"/>
            <p:cNvPicPr>
              <a:picLocks noChangeAspect="1"/>
            </p:cNvPicPr>
            <p:nvPr/>
          </p:nvPicPr>
          <p:blipFill>
            <a:blip r:embed="rId5">
              <a:duotone>
                <a:schemeClr val="accent1">
                  <a:shade val="45000"/>
                  <a:satMod val="135000"/>
                </a:schemeClr>
                <a:prstClr val="white"/>
              </a:duotone>
            </a:blip>
            <a:stretch>
              <a:fillRect/>
            </a:stretch>
          </p:blipFill>
          <p:spPr>
            <a:xfrm>
              <a:off x="2038720" y="3934429"/>
              <a:ext cx="1978206" cy="699193"/>
            </a:xfrm>
            <a:prstGeom prst="rect">
              <a:avLst/>
            </a:prstGeom>
            <a:ln>
              <a:solidFill>
                <a:srgbClr val="1F4E79"/>
              </a:solidFill>
            </a:ln>
          </p:spPr>
        </p:pic>
        <p:pic>
          <p:nvPicPr>
            <p:cNvPr id="21" name="Picture 20"/>
            <p:cNvPicPr>
              <a:picLocks noChangeAspect="1"/>
            </p:cNvPicPr>
            <p:nvPr/>
          </p:nvPicPr>
          <p:blipFill>
            <a:blip r:embed="rId6">
              <a:duotone>
                <a:schemeClr val="accent1">
                  <a:shade val="45000"/>
                  <a:satMod val="135000"/>
                </a:schemeClr>
                <a:prstClr val="white"/>
              </a:duotone>
            </a:blip>
            <a:stretch>
              <a:fillRect/>
            </a:stretch>
          </p:blipFill>
          <p:spPr>
            <a:xfrm>
              <a:off x="2038720" y="4673070"/>
              <a:ext cx="3390530" cy="721063"/>
            </a:xfrm>
            <a:prstGeom prst="rect">
              <a:avLst/>
            </a:prstGeom>
            <a:ln>
              <a:solidFill>
                <a:srgbClr val="1F4E79"/>
              </a:solidFill>
            </a:ln>
          </p:spPr>
        </p:pic>
        <p:pic>
          <p:nvPicPr>
            <p:cNvPr id="22" name="Picture 21"/>
            <p:cNvPicPr>
              <a:picLocks noChangeAspect="1"/>
            </p:cNvPicPr>
            <p:nvPr/>
          </p:nvPicPr>
          <p:blipFill>
            <a:blip r:embed="rId7">
              <a:duotone>
                <a:schemeClr val="accent1">
                  <a:shade val="45000"/>
                  <a:satMod val="135000"/>
                </a:schemeClr>
                <a:prstClr val="white"/>
              </a:duotone>
            </a:blip>
            <a:stretch>
              <a:fillRect/>
            </a:stretch>
          </p:blipFill>
          <p:spPr>
            <a:xfrm>
              <a:off x="2038720" y="5462156"/>
              <a:ext cx="3713069" cy="779286"/>
            </a:xfrm>
            <a:prstGeom prst="rect">
              <a:avLst/>
            </a:prstGeom>
            <a:ln>
              <a:solidFill>
                <a:srgbClr val="1F4E79"/>
              </a:solidFill>
            </a:ln>
          </p:spPr>
        </p:pic>
      </p:grpSp>
      <p:pic>
        <p:nvPicPr>
          <p:cNvPr id="24" name="Picture 23"/>
          <p:cNvPicPr>
            <a:picLocks noChangeAspect="1"/>
          </p:cNvPicPr>
          <p:nvPr/>
        </p:nvPicPr>
        <p:blipFill>
          <a:blip r:embed="rId8"/>
          <a:stretch>
            <a:fillRect/>
          </a:stretch>
        </p:blipFill>
        <p:spPr>
          <a:xfrm>
            <a:off x="6475394" y="4262780"/>
            <a:ext cx="1939559" cy="2377280"/>
          </a:xfrm>
          <a:prstGeom prst="rect">
            <a:avLst/>
          </a:prstGeom>
        </p:spPr>
      </p:pic>
    </p:spTree>
    <p:extLst>
      <p:ext uri="{BB962C8B-B14F-4D97-AF65-F5344CB8AC3E}">
        <p14:creationId xmlns:p14="http://schemas.microsoft.com/office/powerpoint/2010/main" val="119286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4158" y="243459"/>
            <a:ext cx="11068493" cy="2462213"/>
          </a:xfrm>
          <a:prstGeom prst="rect">
            <a:avLst/>
          </a:prstGeom>
        </p:spPr>
        <p:txBody>
          <a:bodyPr wrap="square">
            <a:spAutoFit/>
          </a:bodyPr>
          <a:lstStyle/>
          <a:p>
            <a:pPr marL="457200" indent="-457200" algn="just">
              <a:buFont typeface="+mj-lt"/>
              <a:buAutoNum type="arabicPeriod"/>
            </a:pPr>
            <a:r>
              <a:rPr lang="en-US" sz="2200" dirty="0">
                <a:latin typeface="Public Sans" panose="00000500000000000000" pitchFamily="50" charset="0"/>
              </a:rPr>
              <a:t>Four processes are shown in the following figure. Each process occurs in a well-insulated piston cylinder assembly and starts from the same initial state, state 1. Put the final temperatures in order from highest to lowest. Explain. In Process A, a large block of mass, M, is removed from the piston. In Process B, an equivalent mass, M, is removed in incremental amounts. In Process C, a large block of mass, M, is placed on the piston. In Process D, an equivalent mass, M, is added in incremental amounts.</a:t>
            </a:r>
          </a:p>
        </p:txBody>
      </p:sp>
      <p:pic>
        <p:nvPicPr>
          <p:cNvPr id="8" name="Picture 7"/>
          <p:cNvPicPr>
            <a:picLocks noChangeAspect="1"/>
          </p:cNvPicPr>
          <p:nvPr/>
        </p:nvPicPr>
        <p:blipFill>
          <a:blip r:embed="rId2"/>
          <a:stretch>
            <a:fillRect/>
          </a:stretch>
        </p:blipFill>
        <p:spPr>
          <a:xfrm>
            <a:off x="2483520" y="2705673"/>
            <a:ext cx="7259732" cy="3940528"/>
          </a:xfrm>
          <a:prstGeom prst="rect">
            <a:avLst/>
          </a:prstGeom>
        </p:spPr>
      </p:pic>
    </p:spTree>
    <p:extLst>
      <p:ext uri="{BB962C8B-B14F-4D97-AF65-F5344CB8AC3E}">
        <p14:creationId xmlns:p14="http://schemas.microsoft.com/office/powerpoint/2010/main" val="398619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80020"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Properties of Pure Substances</a:t>
            </a:r>
          </a:p>
        </p:txBody>
      </p:sp>
      <p:sp>
        <p:nvSpPr>
          <p:cNvPr id="9" name="Rectangle 8"/>
          <p:cNvSpPr/>
          <p:nvPr/>
        </p:nvSpPr>
        <p:spPr>
          <a:xfrm>
            <a:off x="761080" y="1673326"/>
            <a:ext cx="10686939" cy="1615827"/>
          </a:xfrm>
          <a:prstGeom prst="rect">
            <a:avLst/>
          </a:prstGeom>
        </p:spPr>
        <p:txBody>
          <a:bodyPr wrap="squar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Pure Substance</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Substances that has homogeneous and invariable chemical composition; It can exist in one or more than one phases but with fixed chemical composition, e.g., ice-liquid water, liquid water-steam</a:t>
            </a:r>
          </a:p>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Phase Boundary</a:t>
            </a: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Interfacial line/surface where both the phases has same properties and coexist</a:t>
            </a:r>
          </a:p>
        </p:txBody>
      </p:sp>
      <p:pic>
        <p:nvPicPr>
          <p:cNvPr id="4" name="Picture 3"/>
          <p:cNvPicPr>
            <a:picLocks noChangeAspect="1"/>
          </p:cNvPicPr>
          <p:nvPr/>
        </p:nvPicPr>
        <p:blipFill>
          <a:blip r:embed="rId2"/>
          <a:stretch>
            <a:fillRect/>
          </a:stretch>
        </p:blipFill>
        <p:spPr>
          <a:xfrm>
            <a:off x="8117233" y="2568796"/>
            <a:ext cx="3875962" cy="1324601"/>
          </a:xfrm>
          <a:prstGeom prst="rect">
            <a:avLst/>
          </a:prstGeom>
        </p:spPr>
      </p:pic>
      <p:grpSp>
        <p:nvGrpSpPr>
          <p:cNvPr id="22" name="Group 21"/>
          <p:cNvGrpSpPr/>
          <p:nvPr/>
        </p:nvGrpSpPr>
        <p:grpSpPr>
          <a:xfrm>
            <a:off x="565150" y="3849913"/>
            <a:ext cx="6704237" cy="2565402"/>
            <a:chOff x="565150" y="3414486"/>
            <a:chExt cx="6704237" cy="2565402"/>
          </a:xfrm>
        </p:grpSpPr>
        <p:pic>
          <p:nvPicPr>
            <p:cNvPr id="10" name="Picture 9"/>
            <p:cNvPicPr>
              <a:picLocks noChangeAspect="1"/>
            </p:cNvPicPr>
            <p:nvPr/>
          </p:nvPicPr>
          <p:blipFill>
            <a:blip r:embed="rId3"/>
            <a:stretch>
              <a:fillRect/>
            </a:stretch>
          </p:blipFill>
          <p:spPr>
            <a:xfrm>
              <a:off x="565150" y="3429000"/>
              <a:ext cx="1104900" cy="2047875"/>
            </a:xfrm>
            <a:prstGeom prst="rect">
              <a:avLst/>
            </a:prstGeom>
          </p:spPr>
        </p:pic>
        <p:pic>
          <p:nvPicPr>
            <p:cNvPr id="11" name="Picture 10"/>
            <p:cNvPicPr>
              <a:picLocks noChangeAspect="1"/>
            </p:cNvPicPr>
            <p:nvPr/>
          </p:nvPicPr>
          <p:blipFill>
            <a:blip r:embed="rId4"/>
            <a:stretch>
              <a:fillRect/>
            </a:stretch>
          </p:blipFill>
          <p:spPr>
            <a:xfrm>
              <a:off x="1815549" y="3414486"/>
              <a:ext cx="1095375" cy="2066925"/>
            </a:xfrm>
            <a:prstGeom prst="rect">
              <a:avLst/>
            </a:prstGeom>
          </p:spPr>
        </p:pic>
        <p:pic>
          <p:nvPicPr>
            <p:cNvPr id="12" name="Picture 11"/>
            <p:cNvPicPr>
              <a:picLocks noChangeAspect="1"/>
            </p:cNvPicPr>
            <p:nvPr/>
          </p:nvPicPr>
          <p:blipFill>
            <a:blip r:embed="rId5"/>
            <a:stretch>
              <a:fillRect/>
            </a:stretch>
          </p:blipFill>
          <p:spPr>
            <a:xfrm>
              <a:off x="3115339" y="3455082"/>
              <a:ext cx="1752600" cy="2066925"/>
            </a:xfrm>
            <a:prstGeom prst="rect">
              <a:avLst/>
            </a:prstGeom>
          </p:spPr>
        </p:pic>
        <p:pic>
          <p:nvPicPr>
            <p:cNvPr id="13" name="Picture 12"/>
            <p:cNvPicPr>
              <a:picLocks noChangeAspect="1"/>
            </p:cNvPicPr>
            <p:nvPr/>
          </p:nvPicPr>
          <p:blipFill>
            <a:blip r:embed="rId6"/>
            <a:stretch>
              <a:fillRect/>
            </a:stretch>
          </p:blipFill>
          <p:spPr>
            <a:xfrm>
              <a:off x="4956412" y="3440568"/>
              <a:ext cx="1057275" cy="2085975"/>
            </a:xfrm>
            <a:prstGeom prst="rect">
              <a:avLst/>
            </a:prstGeom>
          </p:spPr>
        </p:pic>
        <p:pic>
          <p:nvPicPr>
            <p:cNvPr id="14" name="Picture 13"/>
            <p:cNvPicPr>
              <a:picLocks noChangeAspect="1"/>
            </p:cNvPicPr>
            <p:nvPr/>
          </p:nvPicPr>
          <p:blipFill>
            <a:blip r:embed="rId7"/>
            <a:stretch>
              <a:fillRect/>
            </a:stretch>
          </p:blipFill>
          <p:spPr>
            <a:xfrm>
              <a:off x="6212112" y="3455082"/>
              <a:ext cx="1057275" cy="2066925"/>
            </a:xfrm>
            <a:prstGeom prst="rect">
              <a:avLst/>
            </a:prstGeom>
          </p:spPr>
        </p:pic>
        <p:grpSp>
          <p:nvGrpSpPr>
            <p:cNvPr id="19" name="Group 18"/>
            <p:cNvGrpSpPr/>
            <p:nvPr/>
          </p:nvGrpSpPr>
          <p:grpSpPr>
            <a:xfrm>
              <a:off x="1117600" y="5405895"/>
              <a:ext cx="5254171" cy="573993"/>
              <a:chOff x="1117600" y="5522007"/>
              <a:chExt cx="5254171" cy="573993"/>
            </a:xfrm>
          </p:grpSpPr>
          <p:sp>
            <p:nvSpPr>
              <p:cNvPr id="17" name="Right Arrow 16"/>
              <p:cNvSpPr/>
              <p:nvPr/>
            </p:nvSpPr>
            <p:spPr>
              <a:xfrm>
                <a:off x="1117600" y="5522007"/>
                <a:ext cx="5254171" cy="573993"/>
              </a:xfrm>
              <a:prstGeom prst="rightArrow">
                <a:avLst/>
              </a:prstGeom>
              <a:gradFill flip="none" rotWithShape="1">
                <a:gsLst>
                  <a:gs pos="0">
                    <a:srgbClr val="FDE8CF"/>
                  </a:gs>
                  <a:gs pos="37000">
                    <a:srgbClr val="FFEAA7"/>
                  </a:gs>
                  <a:gs pos="67000">
                    <a:srgbClr val="FFEAA7"/>
                  </a:gs>
                  <a:gs pos="100000">
                    <a:srgbClr val="FDAB52"/>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446894" y="5632826"/>
                <a:ext cx="2595582" cy="369332"/>
              </a:xfrm>
              <a:prstGeom prst="rect">
                <a:avLst/>
              </a:prstGeom>
            </p:spPr>
            <p:txBody>
              <a:bodyPr wrap="none">
                <a:spAutoFit/>
              </a:bodyPr>
              <a:lstStyle/>
              <a:p>
                <a:pPr>
                  <a:spcAft>
                    <a:spcPts val="600"/>
                  </a:spcAft>
                </a:pPr>
                <a:r>
                  <a:rPr lang="en-US" b="1" dirty="0">
                    <a:solidFill>
                      <a:schemeClr val="accent5">
                        <a:lumMod val="50000"/>
                      </a:schemeClr>
                    </a:solidFill>
                    <a:latin typeface="Arial" panose="020B0604020202020204" pitchFamily="34" charset="0"/>
                    <a:cs typeface="Arial" panose="020B0604020202020204" pitchFamily="34" charset="0"/>
                  </a:rPr>
                  <a:t>Isobaric Heat addition</a:t>
                </a:r>
                <a:endParaRPr lang="en-US" sz="1600" dirty="0">
                  <a:solidFill>
                    <a:schemeClr val="accent5">
                      <a:lumMod val="50000"/>
                    </a:schemeClr>
                  </a:solidFill>
                  <a:latin typeface="Arial" panose="020B0604020202020204" pitchFamily="34" charset="0"/>
                  <a:cs typeface="Arial" panose="020B0604020202020204" pitchFamily="34" charset="0"/>
                </a:endParaRPr>
              </a:p>
            </p:txBody>
          </p:sp>
        </p:grpSp>
        <p:cxnSp>
          <p:nvCxnSpPr>
            <p:cNvPr id="6" name="Straight Arrow Connector 5"/>
            <p:cNvCxnSpPr/>
            <p:nvPr/>
          </p:nvCxnSpPr>
          <p:spPr>
            <a:xfrm>
              <a:off x="2999397" y="3792543"/>
              <a:ext cx="576724" cy="758343"/>
            </a:xfrm>
            <a:prstGeom prst="straightConnector1">
              <a:avLst/>
            </a:prstGeom>
            <a:ln w="38100" cap="rnd"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1" name="Picture 20"/>
          <p:cNvPicPr>
            <a:picLocks noChangeAspect="1"/>
          </p:cNvPicPr>
          <p:nvPr/>
        </p:nvPicPr>
        <p:blipFill>
          <a:blip r:embed="rId8"/>
          <a:stretch>
            <a:fillRect/>
          </a:stretch>
        </p:blipFill>
        <p:spPr>
          <a:xfrm>
            <a:off x="8092824" y="3908200"/>
            <a:ext cx="3400425" cy="2905125"/>
          </a:xfrm>
          <a:prstGeom prst="rect">
            <a:avLst/>
          </a:prstGeom>
        </p:spPr>
      </p:pic>
      <p:sp>
        <p:nvSpPr>
          <p:cNvPr id="2" name="Rectangle 1"/>
          <p:cNvSpPr/>
          <p:nvPr/>
        </p:nvSpPr>
        <p:spPr>
          <a:xfrm>
            <a:off x="250257" y="6415315"/>
            <a:ext cx="8056345" cy="2862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pPr algn="ctr">
              <a:lnSpc>
                <a:spcPct val="90000"/>
              </a:lnSpc>
              <a:spcBef>
                <a:spcPct val="0"/>
              </a:spcBef>
            </a:pPr>
            <a:r>
              <a:rPr lang="en-US" sz="1400" dirty="0">
                <a:solidFill>
                  <a:schemeClr val="accent5">
                    <a:lumMod val="50000"/>
                  </a:schemeClr>
                </a:solidFill>
                <a:latin typeface="Arial" panose="020B0604020202020204" pitchFamily="34" charset="0"/>
                <a:ea typeface="+mj-ea"/>
                <a:cs typeface="Arial" panose="020B0604020202020204" pitchFamily="34" charset="0"/>
              </a:rPr>
              <a:t>Gibb’s Phase Rule: f = C - P + 2; number of intensive property to define a state of the system </a:t>
            </a:r>
          </a:p>
        </p:txBody>
      </p:sp>
    </p:spTree>
    <p:extLst>
      <p:ext uri="{BB962C8B-B14F-4D97-AF65-F5344CB8AC3E}">
        <p14:creationId xmlns:p14="http://schemas.microsoft.com/office/powerpoint/2010/main" val="320815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67992"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Property Diagrams</a:t>
            </a:r>
          </a:p>
        </p:txBody>
      </p:sp>
      <p:pic>
        <p:nvPicPr>
          <p:cNvPr id="2" name="Picture 1"/>
          <p:cNvPicPr>
            <a:picLocks noChangeAspect="1"/>
          </p:cNvPicPr>
          <p:nvPr/>
        </p:nvPicPr>
        <p:blipFill>
          <a:blip r:embed="rId2"/>
          <a:stretch>
            <a:fillRect/>
          </a:stretch>
        </p:blipFill>
        <p:spPr>
          <a:xfrm>
            <a:off x="730925" y="1774597"/>
            <a:ext cx="4465184" cy="3895161"/>
          </a:xfrm>
          <a:prstGeom prst="rect">
            <a:avLst/>
          </a:prstGeom>
        </p:spPr>
      </p:pic>
      <p:pic>
        <p:nvPicPr>
          <p:cNvPr id="5" name="Picture 4"/>
          <p:cNvPicPr>
            <a:picLocks noChangeAspect="1"/>
          </p:cNvPicPr>
          <p:nvPr/>
        </p:nvPicPr>
        <p:blipFill>
          <a:blip r:embed="rId3"/>
          <a:stretch>
            <a:fillRect/>
          </a:stretch>
        </p:blipFill>
        <p:spPr>
          <a:xfrm>
            <a:off x="1068134" y="1774597"/>
            <a:ext cx="5026125" cy="3859140"/>
          </a:xfrm>
          <a:prstGeom prst="rect">
            <a:avLst/>
          </a:prstGeom>
        </p:spPr>
      </p:pic>
      <p:sp>
        <p:nvSpPr>
          <p:cNvPr id="14" name="Rectangle 13"/>
          <p:cNvSpPr/>
          <p:nvPr/>
        </p:nvSpPr>
        <p:spPr>
          <a:xfrm>
            <a:off x="2026529" y="5706299"/>
            <a:ext cx="1873975" cy="286232"/>
          </a:xfrm>
          <a:prstGeom prst="rect">
            <a:avLst/>
          </a:prstGeom>
        </p:spPr>
        <p:txBody>
          <a:bodyPr wrap="none">
            <a:spAutoFit/>
          </a:bodyPr>
          <a:lstStyle/>
          <a:p>
            <a:pPr algn="just">
              <a:lnSpc>
                <a:spcPct val="90000"/>
              </a:lnSpc>
              <a:spcBef>
                <a:spcPts val="600"/>
              </a:spcBef>
              <a:spcAft>
                <a:spcPts val="600"/>
              </a:spcAft>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T-v diagram for water</a:t>
            </a:r>
          </a:p>
        </p:txBody>
      </p:sp>
      <p:grpSp>
        <p:nvGrpSpPr>
          <p:cNvPr id="10" name="Group 9"/>
          <p:cNvGrpSpPr/>
          <p:nvPr/>
        </p:nvGrpSpPr>
        <p:grpSpPr>
          <a:xfrm>
            <a:off x="6094259" y="1644910"/>
            <a:ext cx="5814808" cy="5150805"/>
            <a:chOff x="6094259" y="1644910"/>
            <a:chExt cx="5814808" cy="5150805"/>
          </a:xfrm>
        </p:grpSpPr>
        <p:pic>
          <p:nvPicPr>
            <p:cNvPr id="6" name="Picture 5"/>
            <p:cNvPicPr>
              <a:picLocks noChangeAspect="1"/>
            </p:cNvPicPr>
            <p:nvPr/>
          </p:nvPicPr>
          <p:blipFill>
            <a:blip r:embed="rId4"/>
            <a:stretch>
              <a:fillRect/>
            </a:stretch>
          </p:blipFill>
          <p:spPr>
            <a:xfrm>
              <a:off x="6094259" y="2298316"/>
              <a:ext cx="4705350" cy="4267200"/>
            </a:xfrm>
            <a:prstGeom prst="rect">
              <a:avLst/>
            </a:prstGeom>
          </p:spPr>
        </p:pic>
        <p:pic>
          <p:nvPicPr>
            <p:cNvPr id="7" name="Picture 6"/>
            <p:cNvPicPr>
              <a:picLocks noChangeAspect="1"/>
            </p:cNvPicPr>
            <p:nvPr/>
          </p:nvPicPr>
          <p:blipFill rotWithShape="1">
            <a:blip r:embed="rId5"/>
            <a:srcRect r="50880"/>
            <a:stretch/>
          </p:blipFill>
          <p:spPr>
            <a:xfrm>
              <a:off x="9129486" y="1644910"/>
              <a:ext cx="2779581" cy="2787006"/>
            </a:xfrm>
            <a:prstGeom prst="rect">
              <a:avLst/>
            </a:prstGeom>
          </p:spPr>
        </p:pic>
        <p:sp>
          <p:nvSpPr>
            <p:cNvPr id="17" name="Rectangle 16"/>
            <p:cNvSpPr/>
            <p:nvPr/>
          </p:nvSpPr>
          <p:spPr>
            <a:xfrm>
              <a:off x="7742264" y="6509483"/>
              <a:ext cx="3390189" cy="286232"/>
            </a:xfrm>
            <a:prstGeom prst="rect">
              <a:avLst/>
            </a:prstGeom>
          </p:spPr>
          <p:txBody>
            <a:bodyPr wrap="square">
              <a:spAutoFit/>
            </a:bodyPr>
            <a:lstStyle/>
            <a:p>
              <a:pPr algn="just">
                <a:lnSpc>
                  <a:spcPct val="90000"/>
                </a:lnSpc>
                <a:spcBef>
                  <a:spcPts val="600"/>
                </a:spcBef>
                <a:spcAft>
                  <a:spcPts val="600"/>
                </a:spcAft>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P-T-v surface which expands on freezing</a:t>
              </a:r>
            </a:p>
          </p:txBody>
        </p:sp>
      </p:grpSp>
      <p:grpSp>
        <p:nvGrpSpPr>
          <p:cNvPr id="18" name="Group 17"/>
          <p:cNvGrpSpPr/>
          <p:nvPr/>
        </p:nvGrpSpPr>
        <p:grpSpPr>
          <a:xfrm>
            <a:off x="5813802" y="1792781"/>
            <a:ext cx="4933419" cy="4321290"/>
            <a:chOff x="3462868" y="1276350"/>
            <a:chExt cx="4933419" cy="4321290"/>
          </a:xfrm>
        </p:grpSpPr>
        <p:pic>
          <p:nvPicPr>
            <p:cNvPr id="12" name="Picture 11"/>
            <p:cNvPicPr>
              <a:picLocks noChangeAspect="1"/>
            </p:cNvPicPr>
            <p:nvPr/>
          </p:nvPicPr>
          <p:blipFill>
            <a:blip r:embed="rId6"/>
            <a:stretch>
              <a:fillRect/>
            </a:stretch>
          </p:blipFill>
          <p:spPr>
            <a:xfrm>
              <a:off x="3795712" y="1276350"/>
              <a:ext cx="4600575" cy="4305300"/>
            </a:xfrm>
            <a:prstGeom prst="rect">
              <a:avLst/>
            </a:prstGeom>
          </p:spPr>
        </p:pic>
        <p:sp>
          <p:nvSpPr>
            <p:cNvPr id="13" name="Rectangle 12"/>
            <p:cNvSpPr/>
            <p:nvPr/>
          </p:nvSpPr>
          <p:spPr>
            <a:xfrm>
              <a:off x="3462868" y="5311408"/>
              <a:ext cx="3467359" cy="286232"/>
            </a:xfrm>
            <a:prstGeom prst="rect">
              <a:avLst/>
            </a:prstGeom>
          </p:spPr>
          <p:txBody>
            <a:bodyPr wrap="none">
              <a:spAutoFit/>
            </a:bodyPr>
            <a:lstStyle/>
            <a:p>
              <a:pPr algn="just">
                <a:lnSpc>
                  <a:spcPct val="90000"/>
                </a:lnSpc>
                <a:spcBef>
                  <a:spcPts val="600"/>
                </a:spcBef>
                <a:spcAft>
                  <a:spcPts val="600"/>
                </a:spcAft>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P-T-v surface which contracts on freezing</a:t>
              </a:r>
            </a:p>
          </p:txBody>
        </p:sp>
      </p:grpSp>
    </p:spTree>
    <p:extLst>
      <p:ext uri="{BB962C8B-B14F-4D97-AF65-F5344CB8AC3E}">
        <p14:creationId xmlns:p14="http://schemas.microsoft.com/office/powerpoint/2010/main" val="135332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53478"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on P-T-v Diagrams and Surfaces</a:t>
            </a:r>
          </a:p>
        </p:txBody>
      </p:sp>
      <p:grpSp>
        <p:nvGrpSpPr>
          <p:cNvPr id="4" name="Group 3"/>
          <p:cNvGrpSpPr/>
          <p:nvPr/>
        </p:nvGrpSpPr>
        <p:grpSpPr>
          <a:xfrm>
            <a:off x="1437748" y="1750103"/>
            <a:ext cx="9579157" cy="4795839"/>
            <a:chOff x="1437748" y="1750103"/>
            <a:chExt cx="9579157" cy="4795839"/>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1437748" y="1750103"/>
              <a:ext cx="9579157" cy="4795839"/>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437748" y="1750103"/>
              <a:ext cx="986138" cy="499611"/>
            </a:xfrm>
            <a:prstGeom prst="rect">
              <a:avLst/>
            </a:prstGeom>
            <a:solidFill>
              <a:srgbClr val="FA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508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p:cNvSpPr>
            <a:spLocks noChangeArrowheads="1"/>
          </p:cNvSpPr>
          <p:nvPr/>
        </p:nvSpPr>
        <p:spPr bwMode="auto">
          <a:xfrm>
            <a:off x="10228364" y="6040961"/>
            <a:ext cx="122395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6"/>
          <p:cNvSpPr>
            <a:spLocks noChangeArrowheads="1"/>
          </p:cNvSpPr>
          <p:nvPr/>
        </p:nvSpPr>
        <p:spPr bwMode="auto">
          <a:xfrm>
            <a:off x="10537633" y="2462662"/>
            <a:ext cx="153755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a:stretch>
            <a:fillRect/>
          </a:stretch>
        </p:blipFill>
        <p:spPr>
          <a:xfrm>
            <a:off x="1583795" y="1721758"/>
            <a:ext cx="4951490" cy="4207483"/>
          </a:xfrm>
          <a:prstGeom prst="rect">
            <a:avLst/>
          </a:prstGeom>
        </p:spPr>
      </p:pic>
      <p:sp>
        <p:nvSpPr>
          <p:cNvPr id="17" name="Title 7"/>
          <p:cNvSpPr txBox="1">
            <a:spLocks/>
          </p:cNvSpPr>
          <p:nvPr/>
        </p:nvSpPr>
        <p:spPr>
          <a:xfrm>
            <a:off x="753478"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on P-T-v Diagrams and Surfaces</a:t>
            </a:r>
            <a:endPar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b="45138"/>
          <a:stretch/>
        </p:blipFill>
        <p:spPr>
          <a:xfrm>
            <a:off x="6648086" y="1721758"/>
            <a:ext cx="4232111" cy="2706458"/>
          </a:xfrm>
          <a:prstGeom prst="rect">
            <a:avLst/>
          </a:prstGeom>
        </p:spPr>
      </p:pic>
      <p:pic>
        <p:nvPicPr>
          <p:cNvPr id="18" name="Picture 17"/>
          <p:cNvPicPr>
            <a:picLocks noChangeAspect="1"/>
          </p:cNvPicPr>
          <p:nvPr/>
        </p:nvPicPr>
        <p:blipFill rotWithShape="1">
          <a:blip r:embed="rId3"/>
          <a:srcRect t="55342"/>
          <a:stretch/>
        </p:blipFill>
        <p:spPr>
          <a:xfrm>
            <a:off x="6243798" y="4428216"/>
            <a:ext cx="4293835" cy="2235200"/>
          </a:xfrm>
          <a:prstGeom prst="rect">
            <a:avLst/>
          </a:prstGeom>
        </p:spPr>
      </p:pic>
    </p:spTree>
    <p:extLst>
      <p:ext uri="{BB962C8B-B14F-4D97-AF65-F5344CB8AC3E}">
        <p14:creationId xmlns:p14="http://schemas.microsoft.com/office/powerpoint/2010/main" val="2285338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914400" y="1190860"/>
            <a:ext cx="10363200" cy="535531"/>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32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Thermo-dynamics?</a:t>
            </a:r>
          </a:p>
        </p:txBody>
      </p:sp>
      <p:sp>
        <p:nvSpPr>
          <p:cNvPr id="14" name="Text Box 11"/>
          <p:cNvSpPr txBox="1">
            <a:spLocks noChangeArrowheads="1"/>
          </p:cNvSpPr>
          <p:nvPr/>
        </p:nvSpPr>
        <p:spPr bwMode="auto">
          <a:xfrm>
            <a:off x="1105337" y="1857337"/>
            <a:ext cx="10033718" cy="646331"/>
          </a:xfrm>
          <a:prstGeom prst="rect">
            <a:avLst/>
          </a:prstGeom>
          <a:noFill/>
          <a:ln>
            <a:noFill/>
          </a:ln>
          <a:effectLst/>
        </p:spPr>
        <p:txBody>
          <a:bodyPr wrap="square">
            <a:spAutoFit/>
          </a:bodyPr>
          <a:lstStyle/>
          <a:p>
            <a:pPr eaLnBrk="0" hangingPunct="0">
              <a:defRPr/>
            </a:pPr>
            <a:r>
              <a:rPr lang="en-US" dirty="0" err="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a:t>
            </a:r>
            <a:r>
              <a:rPr lang="en-US"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i="1" dirty="0" err="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therme</a:t>
            </a:r>
            <a:r>
              <a:rPr lang="en-US"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heat)</a:t>
            </a:r>
            <a:r>
              <a:rPr lang="en-US"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Dynamics (</a:t>
            </a:r>
            <a:r>
              <a:rPr lang="en-US" i="1" dirty="0" err="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dynamis</a:t>
            </a:r>
            <a:r>
              <a:rPr lang="en-US"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power</a:t>
            </a:r>
            <a:r>
              <a:rPr lang="en-US"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first used by Thomson (Lord Kelvin) in 1849</a:t>
            </a:r>
            <a:endParaRPr lang="en-US"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4" name="Straight Arrow Connector 3"/>
          <p:cNvCxnSpPr/>
          <p:nvPr/>
        </p:nvCxnSpPr>
        <p:spPr>
          <a:xfrm flipV="1">
            <a:off x="2918774" y="2050473"/>
            <a:ext cx="470674" cy="9236"/>
          </a:xfrm>
          <a:prstGeom prst="straightConnector1">
            <a:avLst/>
          </a:prstGeom>
          <a:ln w="25400">
            <a:solidFill>
              <a:srgbClr val="1F4E79"/>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6182113" y="2065809"/>
            <a:ext cx="470674" cy="9236"/>
          </a:xfrm>
          <a:prstGeom prst="straightConnector1">
            <a:avLst/>
          </a:prstGeom>
          <a:ln w="25400">
            <a:solidFill>
              <a:srgbClr val="1F4E79"/>
            </a:solidFill>
            <a:tailEnd type="triangle"/>
          </a:ln>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1666875" y="2674484"/>
            <a:ext cx="8858250" cy="2806957"/>
            <a:chOff x="1666875" y="2674484"/>
            <a:chExt cx="8858250" cy="2806957"/>
          </a:xfrm>
        </p:grpSpPr>
        <p:pic>
          <p:nvPicPr>
            <p:cNvPr id="5" name="Picture 4"/>
            <p:cNvPicPr>
              <a:picLocks noChangeAspect="1"/>
            </p:cNvPicPr>
            <p:nvPr/>
          </p:nvPicPr>
          <p:blipFill>
            <a:blip r:embed="rId2"/>
            <a:stretch>
              <a:fillRect/>
            </a:stretch>
          </p:blipFill>
          <p:spPr>
            <a:xfrm>
              <a:off x="1666875" y="2674484"/>
              <a:ext cx="8858250" cy="2705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6"/>
            <p:cNvSpPr/>
            <p:nvPr/>
          </p:nvSpPr>
          <p:spPr>
            <a:xfrm>
              <a:off x="6122196" y="2694362"/>
              <a:ext cx="1511056" cy="277438"/>
            </a:xfrm>
            <a:prstGeom prst="rect">
              <a:avLst/>
            </a:prstGeom>
            <a:solidFill>
              <a:srgbClr val="FFFF00">
                <a:alpha val="4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2670105" y="5317483"/>
              <a:ext cx="6394381" cy="163958"/>
            </a:xfrm>
            <a:prstGeom prst="rect">
              <a:avLst/>
            </a:prstGeom>
          </p:spPr>
        </p:pic>
      </p:grpSp>
      <p:sp>
        <p:nvSpPr>
          <p:cNvPr id="20" name="Text Box 11"/>
          <p:cNvSpPr txBox="1">
            <a:spLocks noChangeArrowheads="1"/>
          </p:cNvSpPr>
          <p:nvPr/>
        </p:nvSpPr>
        <p:spPr bwMode="auto">
          <a:xfrm>
            <a:off x="1079141" y="5672507"/>
            <a:ext cx="10033718" cy="1000274"/>
          </a:xfrm>
          <a:prstGeom prst="rect">
            <a:avLst/>
          </a:prstGeom>
          <a:noFill/>
          <a:ln>
            <a:noFill/>
          </a:ln>
          <a:effectLst/>
        </p:spPr>
        <p:txBody>
          <a:bodyPr wrap="square">
            <a:spAutoFit/>
          </a:bodyPr>
          <a:lstStyle/>
          <a:p>
            <a:pPr marL="285750" indent="-285750" eaLnBrk="0" hangingPunct="0">
              <a:spcBef>
                <a:spcPts val="300"/>
              </a:spcBef>
              <a:spcAft>
                <a:spcPts val="300"/>
              </a:spcAft>
              <a:buFontTx/>
              <a:buChar char="-"/>
              <a:defRPr/>
            </a:pPr>
            <a:r>
              <a:rPr lang="en-US"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It is a science of energy and entropy</a:t>
            </a:r>
          </a:p>
          <a:p>
            <a:pPr marL="285750" indent="-285750" eaLnBrk="0" hangingPunct="0">
              <a:spcBef>
                <a:spcPts val="300"/>
              </a:spcBef>
              <a:spcAft>
                <a:spcPts val="300"/>
              </a:spcAft>
              <a:buFontTx/>
              <a:buChar char="-"/>
              <a:defRPr/>
            </a:pPr>
            <a:r>
              <a:rPr lang="en-US"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Science which deals with heat and work and those properties of matter that relate with heat and work</a:t>
            </a:r>
          </a:p>
        </p:txBody>
      </p:sp>
    </p:spTree>
    <p:extLst>
      <p:ext uri="{BB962C8B-B14F-4D97-AF65-F5344CB8AC3E}">
        <p14:creationId xmlns:p14="http://schemas.microsoft.com/office/powerpoint/2010/main" val="860130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75347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Phase Transformation Diagrams</a:t>
            </a:r>
          </a:p>
        </p:txBody>
      </p:sp>
      <p:pic>
        <p:nvPicPr>
          <p:cNvPr id="6" name="Picture 5"/>
          <p:cNvPicPr>
            <a:picLocks noChangeAspect="1"/>
          </p:cNvPicPr>
          <p:nvPr/>
        </p:nvPicPr>
        <p:blipFill>
          <a:blip r:embed="rId2"/>
          <a:stretch>
            <a:fillRect/>
          </a:stretch>
        </p:blipFill>
        <p:spPr>
          <a:xfrm>
            <a:off x="1319536" y="1641774"/>
            <a:ext cx="3686675" cy="2424793"/>
          </a:xfrm>
          <a:prstGeom prst="rect">
            <a:avLst/>
          </a:prstGeom>
        </p:spPr>
      </p:pic>
      <p:pic>
        <p:nvPicPr>
          <p:cNvPr id="7" name="Picture 6"/>
          <p:cNvPicPr>
            <a:picLocks noChangeAspect="1"/>
          </p:cNvPicPr>
          <p:nvPr/>
        </p:nvPicPr>
        <p:blipFill>
          <a:blip r:embed="rId3"/>
          <a:stretch>
            <a:fillRect/>
          </a:stretch>
        </p:blipFill>
        <p:spPr>
          <a:xfrm>
            <a:off x="1319536" y="4148515"/>
            <a:ext cx="3092809" cy="2447547"/>
          </a:xfrm>
          <a:prstGeom prst="rect">
            <a:avLst/>
          </a:prstGeom>
        </p:spPr>
      </p:pic>
      <p:pic>
        <p:nvPicPr>
          <p:cNvPr id="12" name="Picture 11"/>
          <p:cNvPicPr>
            <a:picLocks noChangeAspect="1"/>
          </p:cNvPicPr>
          <p:nvPr/>
        </p:nvPicPr>
        <p:blipFill>
          <a:blip r:embed="rId4"/>
          <a:stretch>
            <a:fillRect/>
          </a:stretch>
        </p:blipFill>
        <p:spPr>
          <a:xfrm>
            <a:off x="5760130" y="1801585"/>
            <a:ext cx="5227184" cy="4469801"/>
          </a:xfrm>
          <a:prstGeom prst="rect">
            <a:avLst/>
          </a:prstGeom>
        </p:spPr>
      </p:pic>
    </p:spTree>
    <p:extLst>
      <p:ext uri="{BB962C8B-B14F-4D97-AF65-F5344CB8AC3E}">
        <p14:creationId xmlns:p14="http://schemas.microsoft.com/office/powerpoint/2010/main" val="3785090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duotone>
              <a:schemeClr val="accent5">
                <a:shade val="45000"/>
                <a:satMod val="135000"/>
              </a:schemeClr>
              <a:prstClr val="white"/>
            </a:duotone>
          </a:blip>
          <a:stretch>
            <a:fillRect/>
          </a:stretch>
        </p:blipFill>
        <p:spPr>
          <a:xfrm>
            <a:off x="6284013" y="1699833"/>
            <a:ext cx="5137465" cy="1666877"/>
          </a:xfrm>
          <a:prstGeom prst="rect">
            <a:avLst/>
          </a:prstGeom>
        </p:spPr>
      </p:pic>
      <p:pic>
        <p:nvPicPr>
          <p:cNvPr id="15" name="Picture 14"/>
          <p:cNvPicPr>
            <a:picLocks noChangeAspect="1"/>
          </p:cNvPicPr>
          <p:nvPr/>
        </p:nvPicPr>
        <p:blipFill>
          <a:blip r:embed="rId3"/>
          <a:stretch>
            <a:fillRect/>
          </a:stretch>
        </p:blipFill>
        <p:spPr>
          <a:xfrm>
            <a:off x="5712092" y="3468311"/>
            <a:ext cx="3137733" cy="2797629"/>
          </a:xfrm>
          <a:prstGeom prst="rect">
            <a:avLst/>
          </a:prstGeom>
        </p:spPr>
      </p:pic>
      <p:pic>
        <p:nvPicPr>
          <p:cNvPr id="16" name="Picture 15"/>
          <p:cNvPicPr>
            <a:picLocks noChangeAspect="1"/>
          </p:cNvPicPr>
          <p:nvPr/>
        </p:nvPicPr>
        <p:blipFill>
          <a:blip r:embed="rId4"/>
          <a:stretch>
            <a:fillRect/>
          </a:stretch>
        </p:blipFill>
        <p:spPr>
          <a:xfrm>
            <a:off x="9035823" y="3629933"/>
            <a:ext cx="2074182" cy="2074182"/>
          </a:xfrm>
          <a:prstGeom prst="rect">
            <a:avLst/>
          </a:prstGeom>
          <a:ln>
            <a:solidFill>
              <a:schemeClr val="accent1">
                <a:shade val="50000"/>
              </a:schemeClr>
            </a:solidFill>
          </a:ln>
        </p:spPr>
      </p:pic>
      <p:sp>
        <p:nvSpPr>
          <p:cNvPr id="18" name="Title 7"/>
          <p:cNvSpPr txBox="1">
            <a:spLocks/>
          </p:cNvSpPr>
          <p:nvPr/>
        </p:nvSpPr>
        <p:spPr>
          <a:xfrm>
            <a:off x="75347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Phase Transformation Diagrams</a:t>
            </a:r>
          </a:p>
        </p:txBody>
      </p:sp>
      <p:pic>
        <p:nvPicPr>
          <p:cNvPr id="3" name="Picture 2"/>
          <p:cNvPicPr>
            <a:picLocks noChangeAspect="1"/>
          </p:cNvPicPr>
          <p:nvPr/>
        </p:nvPicPr>
        <p:blipFill>
          <a:blip r:embed="rId5"/>
          <a:stretch>
            <a:fillRect/>
          </a:stretch>
        </p:blipFill>
        <p:spPr>
          <a:xfrm>
            <a:off x="291858" y="2012781"/>
            <a:ext cx="5641615" cy="4522773"/>
          </a:xfrm>
          <a:prstGeom prst="rect">
            <a:avLst/>
          </a:prstGeom>
        </p:spPr>
      </p:pic>
    </p:spTree>
    <p:extLst>
      <p:ext uri="{BB962C8B-B14F-4D97-AF65-F5344CB8AC3E}">
        <p14:creationId xmlns:p14="http://schemas.microsoft.com/office/powerpoint/2010/main" val="3465918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67992"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Energy Analysis for Open Systems/Flow Process</a:t>
            </a:r>
          </a:p>
        </p:txBody>
      </p:sp>
      <p:sp>
        <p:nvSpPr>
          <p:cNvPr id="5" name="Rectangle 4"/>
          <p:cNvSpPr/>
          <p:nvPr/>
        </p:nvSpPr>
        <p:spPr>
          <a:xfrm>
            <a:off x="767992" y="1641774"/>
            <a:ext cx="5077031" cy="369332"/>
          </a:xfrm>
          <a:prstGeom prst="rect">
            <a:avLst/>
          </a:prstGeom>
        </p:spPr>
        <p:txBody>
          <a:bodyPr wrap="non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Rate of mass balance/Conservation of mass</a:t>
            </a: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a:stretch>
            <a:fillRect/>
          </a:stretch>
        </p:blipFill>
        <p:spPr>
          <a:xfrm>
            <a:off x="3542307" y="2097604"/>
            <a:ext cx="7114789" cy="863146"/>
          </a:xfrm>
          <a:prstGeom prst="rect">
            <a:avLst/>
          </a:prstGeom>
          <a:ln>
            <a:solidFill>
              <a:schemeClr val="accent1">
                <a:shade val="50000"/>
              </a:schemeClr>
            </a:solidFill>
          </a:ln>
        </p:spPr>
      </p:pic>
      <p:pic>
        <p:nvPicPr>
          <p:cNvPr id="10" name="Picture 9"/>
          <p:cNvPicPr>
            <a:picLocks noChangeAspect="1"/>
          </p:cNvPicPr>
          <p:nvPr/>
        </p:nvPicPr>
        <p:blipFill>
          <a:blip r:embed="rId3"/>
          <a:stretch>
            <a:fillRect/>
          </a:stretch>
        </p:blipFill>
        <p:spPr>
          <a:xfrm>
            <a:off x="567191" y="2075997"/>
            <a:ext cx="2824317" cy="1375682"/>
          </a:xfrm>
          <a:prstGeom prst="rect">
            <a:avLst/>
          </a:prstGeom>
        </p:spPr>
      </p:pic>
      <p:pic>
        <p:nvPicPr>
          <p:cNvPr id="11" name="Picture 10"/>
          <p:cNvPicPr>
            <a:picLocks noChangeAspect="1"/>
          </p:cNvPicPr>
          <p:nvPr/>
        </p:nvPicPr>
        <p:blipFill>
          <a:blip r:embed="rId4"/>
          <a:stretch>
            <a:fillRect/>
          </a:stretch>
        </p:blipFill>
        <p:spPr>
          <a:xfrm>
            <a:off x="3147572" y="6062697"/>
            <a:ext cx="4084930" cy="594572"/>
          </a:xfrm>
          <a:prstGeom prst="rect">
            <a:avLst/>
          </a:prstGeom>
          <a:ln>
            <a:solidFill>
              <a:schemeClr val="accent1">
                <a:shade val="50000"/>
              </a:schemeClr>
            </a:solidFill>
          </a:ln>
        </p:spPr>
      </p:pic>
      <p:pic>
        <p:nvPicPr>
          <p:cNvPr id="12" name="Picture 11"/>
          <p:cNvPicPr>
            <a:picLocks noChangeAspect="1"/>
          </p:cNvPicPr>
          <p:nvPr/>
        </p:nvPicPr>
        <p:blipFill>
          <a:blip r:embed="rId5"/>
          <a:stretch>
            <a:fillRect/>
          </a:stretch>
        </p:blipFill>
        <p:spPr>
          <a:xfrm>
            <a:off x="580586" y="3792898"/>
            <a:ext cx="2334403" cy="1896702"/>
          </a:xfrm>
          <a:prstGeom prst="rect">
            <a:avLst/>
          </a:prstGeom>
        </p:spPr>
      </p:pic>
      <p:pic>
        <p:nvPicPr>
          <p:cNvPr id="15" name="Picture 14"/>
          <p:cNvPicPr>
            <a:picLocks noChangeAspect="1"/>
          </p:cNvPicPr>
          <p:nvPr/>
        </p:nvPicPr>
        <p:blipFill>
          <a:blip r:embed="rId6">
            <a:duotone>
              <a:schemeClr val="accent1">
                <a:shade val="45000"/>
                <a:satMod val="135000"/>
              </a:schemeClr>
              <a:prstClr val="white"/>
            </a:duotone>
          </a:blip>
          <a:stretch>
            <a:fillRect/>
          </a:stretch>
        </p:blipFill>
        <p:spPr>
          <a:xfrm>
            <a:off x="3144770" y="3089846"/>
            <a:ext cx="4493582" cy="582267"/>
          </a:xfrm>
          <a:prstGeom prst="rect">
            <a:avLst/>
          </a:prstGeom>
          <a:ln>
            <a:solidFill>
              <a:schemeClr val="accent1">
                <a:shade val="50000"/>
              </a:schemeClr>
            </a:solidFill>
          </a:ln>
        </p:spPr>
      </p:pic>
      <p:pic>
        <p:nvPicPr>
          <p:cNvPr id="16" name="Picture 15"/>
          <p:cNvPicPr>
            <a:picLocks noChangeAspect="1"/>
          </p:cNvPicPr>
          <p:nvPr/>
        </p:nvPicPr>
        <p:blipFill>
          <a:blip r:embed="rId7">
            <a:duotone>
              <a:schemeClr val="accent1">
                <a:shade val="45000"/>
                <a:satMod val="135000"/>
              </a:schemeClr>
              <a:prstClr val="white"/>
            </a:duotone>
          </a:blip>
          <a:stretch>
            <a:fillRect/>
          </a:stretch>
        </p:blipFill>
        <p:spPr>
          <a:xfrm>
            <a:off x="3144770" y="3727874"/>
            <a:ext cx="5484633" cy="594573"/>
          </a:xfrm>
          <a:prstGeom prst="rect">
            <a:avLst/>
          </a:prstGeom>
          <a:ln>
            <a:solidFill>
              <a:schemeClr val="accent1">
                <a:shade val="50000"/>
              </a:schemeClr>
            </a:solidFill>
          </a:ln>
        </p:spPr>
      </p:pic>
      <p:pic>
        <p:nvPicPr>
          <p:cNvPr id="17" name="Picture 16"/>
          <p:cNvPicPr>
            <a:picLocks noChangeAspect="1"/>
          </p:cNvPicPr>
          <p:nvPr/>
        </p:nvPicPr>
        <p:blipFill>
          <a:blip r:embed="rId8">
            <a:duotone>
              <a:schemeClr val="accent1">
                <a:shade val="45000"/>
                <a:satMod val="135000"/>
              </a:schemeClr>
              <a:prstClr val="white"/>
            </a:duotone>
          </a:blip>
          <a:stretch>
            <a:fillRect/>
          </a:stretch>
        </p:blipFill>
        <p:spPr>
          <a:xfrm>
            <a:off x="3144770" y="4378208"/>
            <a:ext cx="6649787" cy="333130"/>
          </a:xfrm>
          <a:prstGeom prst="rect">
            <a:avLst/>
          </a:prstGeom>
          <a:ln>
            <a:solidFill>
              <a:schemeClr val="accent1">
                <a:shade val="50000"/>
              </a:schemeClr>
            </a:solidFill>
          </a:ln>
        </p:spPr>
      </p:pic>
      <p:pic>
        <p:nvPicPr>
          <p:cNvPr id="18" name="Picture 17"/>
          <p:cNvPicPr>
            <a:picLocks noChangeAspect="1"/>
          </p:cNvPicPr>
          <p:nvPr/>
        </p:nvPicPr>
        <p:blipFill>
          <a:blip r:embed="rId9">
            <a:duotone>
              <a:schemeClr val="accent1">
                <a:shade val="45000"/>
                <a:satMod val="135000"/>
              </a:schemeClr>
              <a:prstClr val="white"/>
            </a:duotone>
          </a:blip>
          <a:stretch>
            <a:fillRect/>
          </a:stretch>
        </p:blipFill>
        <p:spPr>
          <a:xfrm>
            <a:off x="3144770" y="4767099"/>
            <a:ext cx="6501798" cy="559581"/>
          </a:xfrm>
          <a:prstGeom prst="rect">
            <a:avLst/>
          </a:prstGeom>
          <a:ln>
            <a:solidFill>
              <a:schemeClr val="accent1">
                <a:shade val="50000"/>
              </a:schemeClr>
            </a:solidFill>
          </a:ln>
        </p:spPr>
      </p:pic>
      <p:pic>
        <p:nvPicPr>
          <p:cNvPr id="19" name="Picture 18"/>
          <p:cNvPicPr>
            <a:picLocks noChangeAspect="1"/>
          </p:cNvPicPr>
          <p:nvPr/>
        </p:nvPicPr>
        <p:blipFill>
          <a:blip r:embed="rId10"/>
          <a:stretch>
            <a:fillRect/>
          </a:stretch>
        </p:blipFill>
        <p:spPr>
          <a:xfrm>
            <a:off x="3144770" y="5382441"/>
            <a:ext cx="6570208" cy="624495"/>
          </a:xfrm>
          <a:prstGeom prst="rect">
            <a:avLst/>
          </a:prstGeom>
          <a:ln>
            <a:solidFill>
              <a:schemeClr val="accent1">
                <a:shade val="50000"/>
              </a:schemeClr>
            </a:solidFill>
          </a:ln>
        </p:spPr>
      </p:pic>
    </p:spTree>
    <p:extLst>
      <p:ext uri="{BB962C8B-B14F-4D97-AF65-F5344CB8AC3E}">
        <p14:creationId xmlns:p14="http://schemas.microsoft.com/office/powerpoint/2010/main" val="2504419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67993"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Flow Work and Energy of Flowing Fluid</a:t>
            </a:r>
          </a:p>
        </p:txBody>
      </p:sp>
      <p:sp>
        <p:nvSpPr>
          <p:cNvPr id="10" name="Rectangle 9"/>
          <p:cNvSpPr/>
          <p:nvPr/>
        </p:nvSpPr>
        <p:spPr>
          <a:xfrm>
            <a:off x="767992" y="1641774"/>
            <a:ext cx="6849952" cy="938719"/>
          </a:xfrm>
          <a:prstGeom prst="rect">
            <a:avLst/>
          </a:prstGeom>
        </p:spPr>
        <p:txBody>
          <a:bodyPr wrap="non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Flow work</a:t>
            </a:r>
          </a:p>
          <a:p>
            <a:r>
              <a:rPr lang="en-US" sz="1600" dirty="0">
                <a:solidFill>
                  <a:schemeClr val="accent5">
                    <a:lumMod val="50000"/>
                  </a:schemeClr>
                </a:solidFill>
                <a:latin typeface="Arial" panose="020B0604020202020204" pitchFamily="34" charset="0"/>
                <a:cs typeface="Arial" panose="020B0604020202020204" pitchFamily="34" charset="0"/>
              </a:rPr>
              <a:t>As mass crosses the boundary/control surface in open system, it requires</a:t>
            </a:r>
          </a:p>
          <a:p>
            <a:r>
              <a:rPr lang="en-US" sz="1600" dirty="0">
                <a:solidFill>
                  <a:schemeClr val="accent5">
                    <a:lumMod val="50000"/>
                  </a:schemeClr>
                </a:solidFill>
                <a:latin typeface="Arial" panose="020B0604020202020204" pitchFamily="34" charset="0"/>
                <a:cs typeface="Arial" panose="020B0604020202020204" pitchFamily="34" charset="0"/>
              </a:rPr>
              <a:t>energy to push the mass into control volume (CV)</a:t>
            </a:r>
          </a:p>
        </p:txBody>
      </p:sp>
      <p:grpSp>
        <p:nvGrpSpPr>
          <p:cNvPr id="11" name="Group 10"/>
          <p:cNvGrpSpPr/>
          <p:nvPr/>
        </p:nvGrpSpPr>
        <p:grpSpPr>
          <a:xfrm>
            <a:off x="1337975" y="1673251"/>
            <a:ext cx="9235222" cy="4275655"/>
            <a:chOff x="2741063" y="1612746"/>
            <a:chExt cx="9235222" cy="4275655"/>
          </a:xfrm>
        </p:grpSpPr>
        <p:pic>
          <p:nvPicPr>
            <p:cNvPr id="2" name="Picture 1"/>
            <p:cNvPicPr>
              <a:picLocks noChangeAspect="1"/>
            </p:cNvPicPr>
            <p:nvPr/>
          </p:nvPicPr>
          <p:blipFill rotWithShape="1">
            <a:blip r:embed="rId2"/>
            <a:srcRect t="6378"/>
            <a:stretch/>
          </p:blipFill>
          <p:spPr>
            <a:xfrm>
              <a:off x="8850287" y="1612746"/>
              <a:ext cx="3125998" cy="2046514"/>
            </a:xfrm>
            <a:prstGeom prst="rect">
              <a:avLst/>
            </a:prstGeom>
          </p:spPr>
        </p:pic>
        <p:pic>
          <p:nvPicPr>
            <p:cNvPr id="5" name="Picture 4"/>
            <p:cNvPicPr>
              <a:picLocks noChangeAspect="1"/>
            </p:cNvPicPr>
            <p:nvPr/>
          </p:nvPicPr>
          <p:blipFill>
            <a:blip r:embed="rId3"/>
            <a:stretch>
              <a:fillRect/>
            </a:stretch>
          </p:blipFill>
          <p:spPr>
            <a:xfrm>
              <a:off x="2741063" y="2636003"/>
              <a:ext cx="2634442" cy="3252398"/>
            </a:xfrm>
            <a:prstGeom prst="rect">
              <a:avLst/>
            </a:prstGeom>
          </p:spPr>
        </p:pic>
        <p:pic>
          <p:nvPicPr>
            <p:cNvPr id="7" name="Picture 6"/>
            <p:cNvPicPr>
              <a:picLocks noChangeAspect="1"/>
            </p:cNvPicPr>
            <p:nvPr/>
          </p:nvPicPr>
          <p:blipFill>
            <a:blip r:embed="rId4"/>
            <a:stretch>
              <a:fillRect/>
            </a:stretch>
          </p:blipFill>
          <p:spPr>
            <a:xfrm>
              <a:off x="6023587" y="2762816"/>
              <a:ext cx="2552770" cy="1332367"/>
            </a:xfrm>
            <a:prstGeom prst="rect">
              <a:avLst/>
            </a:prstGeom>
          </p:spPr>
        </p:pic>
      </p:grpSp>
      <p:pic>
        <p:nvPicPr>
          <p:cNvPr id="12" name="Picture 11"/>
          <p:cNvPicPr>
            <a:picLocks noChangeAspect="1"/>
          </p:cNvPicPr>
          <p:nvPr/>
        </p:nvPicPr>
        <p:blipFill>
          <a:blip r:embed="rId5"/>
          <a:stretch>
            <a:fillRect/>
          </a:stretch>
        </p:blipFill>
        <p:spPr>
          <a:xfrm>
            <a:off x="4228710" y="4442059"/>
            <a:ext cx="2583064" cy="1080416"/>
          </a:xfrm>
          <a:prstGeom prst="rect">
            <a:avLst/>
          </a:prstGeom>
        </p:spPr>
      </p:pic>
      <p:pic>
        <p:nvPicPr>
          <p:cNvPr id="14" name="Picture 13"/>
          <p:cNvPicPr>
            <a:picLocks noChangeAspect="1"/>
          </p:cNvPicPr>
          <p:nvPr/>
        </p:nvPicPr>
        <p:blipFill>
          <a:blip r:embed="rId6"/>
          <a:stretch>
            <a:fillRect/>
          </a:stretch>
        </p:blipFill>
        <p:spPr>
          <a:xfrm>
            <a:off x="7821351" y="3746060"/>
            <a:ext cx="3151148" cy="751797"/>
          </a:xfrm>
          <a:prstGeom prst="rect">
            <a:avLst/>
          </a:prstGeom>
        </p:spPr>
      </p:pic>
      <p:pic>
        <p:nvPicPr>
          <p:cNvPr id="16" name="Picture 15"/>
          <p:cNvPicPr>
            <a:picLocks noChangeAspect="1"/>
          </p:cNvPicPr>
          <p:nvPr/>
        </p:nvPicPr>
        <p:blipFill>
          <a:blip r:embed="rId7"/>
          <a:stretch>
            <a:fillRect/>
          </a:stretch>
        </p:blipFill>
        <p:spPr>
          <a:xfrm>
            <a:off x="7041436" y="4778911"/>
            <a:ext cx="4457700" cy="1704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67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67992"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Energy Balance of Flowing Fluid through CV</a:t>
            </a:r>
          </a:p>
        </p:txBody>
      </p:sp>
      <p:pic>
        <p:nvPicPr>
          <p:cNvPr id="2" name="Picture 1"/>
          <p:cNvPicPr>
            <a:picLocks noChangeAspect="1"/>
          </p:cNvPicPr>
          <p:nvPr/>
        </p:nvPicPr>
        <p:blipFill>
          <a:blip r:embed="rId2"/>
          <a:stretch>
            <a:fillRect/>
          </a:stretch>
        </p:blipFill>
        <p:spPr>
          <a:xfrm>
            <a:off x="2330135" y="1821542"/>
            <a:ext cx="7531730" cy="863602"/>
          </a:xfrm>
          <a:prstGeom prst="rect">
            <a:avLst/>
          </a:prstGeom>
        </p:spPr>
      </p:pic>
      <p:grpSp>
        <p:nvGrpSpPr>
          <p:cNvPr id="4" name="Group 3"/>
          <p:cNvGrpSpPr/>
          <p:nvPr/>
        </p:nvGrpSpPr>
        <p:grpSpPr>
          <a:xfrm>
            <a:off x="2330135" y="2870197"/>
            <a:ext cx="8799261" cy="660401"/>
            <a:chOff x="2330135" y="2768599"/>
            <a:chExt cx="8799261" cy="660401"/>
          </a:xfrm>
        </p:grpSpPr>
        <p:pic>
          <p:nvPicPr>
            <p:cNvPr id="3" name="Picture 2"/>
            <p:cNvPicPr>
              <a:picLocks noChangeAspect="1"/>
            </p:cNvPicPr>
            <p:nvPr/>
          </p:nvPicPr>
          <p:blipFill rotWithShape="1">
            <a:blip r:embed="rId3"/>
            <a:srcRect b="50273"/>
            <a:stretch/>
          </p:blipFill>
          <p:spPr>
            <a:xfrm>
              <a:off x="2330135" y="2768599"/>
              <a:ext cx="5548060" cy="660401"/>
            </a:xfrm>
            <a:prstGeom prst="rect">
              <a:avLst/>
            </a:prstGeom>
          </p:spPr>
        </p:pic>
        <p:pic>
          <p:nvPicPr>
            <p:cNvPr id="6" name="Picture 5"/>
            <p:cNvPicPr>
              <a:picLocks noChangeAspect="1"/>
            </p:cNvPicPr>
            <p:nvPr/>
          </p:nvPicPr>
          <p:blipFill rotWithShape="1">
            <a:blip r:embed="rId3"/>
            <a:srcRect l="22400" t="54645" r="18214" b="-546"/>
            <a:stretch/>
          </p:blipFill>
          <p:spPr>
            <a:xfrm>
              <a:off x="7834653" y="2793999"/>
              <a:ext cx="3294743" cy="609601"/>
            </a:xfrm>
            <a:prstGeom prst="rect">
              <a:avLst/>
            </a:prstGeom>
          </p:spPr>
        </p:pic>
      </p:grpSp>
      <p:sp>
        <p:nvSpPr>
          <p:cNvPr id="5" name="Rectangle 4"/>
          <p:cNvSpPr/>
          <p:nvPr/>
        </p:nvSpPr>
        <p:spPr>
          <a:xfrm>
            <a:off x="642059" y="2013277"/>
            <a:ext cx="1444563" cy="480131"/>
          </a:xfrm>
          <a:prstGeom prst="rect">
            <a:avLst/>
          </a:prstGeom>
        </p:spPr>
        <p:txBody>
          <a:bodyPr wrap="none">
            <a:spAutoFit/>
          </a:bodyPr>
          <a:lstStyle/>
          <a:p>
            <a:pPr algn="just">
              <a:lnSpc>
                <a:spcPct val="90000"/>
              </a:lnSpc>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Differential form</a:t>
            </a:r>
          </a:p>
          <a:p>
            <a:pPr algn="just">
              <a:lnSpc>
                <a:spcPct val="90000"/>
              </a:lnSpc>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of Equation</a:t>
            </a:r>
          </a:p>
        </p:txBody>
      </p:sp>
      <p:sp>
        <p:nvSpPr>
          <p:cNvPr id="9" name="Rectangle 8"/>
          <p:cNvSpPr/>
          <p:nvPr/>
        </p:nvSpPr>
        <p:spPr>
          <a:xfrm>
            <a:off x="770267" y="2960331"/>
            <a:ext cx="1188146" cy="480131"/>
          </a:xfrm>
          <a:prstGeom prst="rect">
            <a:avLst/>
          </a:prstGeom>
        </p:spPr>
        <p:txBody>
          <a:bodyPr wrap="none">
            <a:spAutoFit/>
          </a:bodyPr>
          <a:lstStyle/>
          <a:p>
            <a:pPr algn="just">
              <a:lnSpc>
                <a:spcPct val="90000"/>
              </a:lnSpc>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Integral form</a:t>
            </a:r>
          </a:p>
          <a:p>
            <a:pPr algn="just">
              <a:lnSpc>
                <a:spcPct val="90000"/>
              </a:lnSpc>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of Equation</a:t>
            </a:r>
          </a:p>
        </p:txBody>
      </p:sp>
      <p:pic>
        <p:nvPicPr>
          <p:cNvPr id="10" name="Picture 9"/>
          <p:cNvPicPr>
            <a:picLocks noChangeAspect="1"/>
          </p:cNvPicPr>
          <p:nvPr/>
        </p:nvPicPr>
        <p:blipFill>
          <a:blip r:embed="rId4"/>
          <a:stretch>
            <a:fillRect/>
          </a:stretch>
        </p:blipFill>
        <p:spPr>
          <a:xfrm>
            <a:off x="2330135" y="3746625"/>
            <a:ext cx="6040890" cy="1066824"/>
          </a:xfrm>
          <a:prstGeom prst="rect">
            <a:avLst/>
          </a:prstGeom>
          <a:ln>
            <a:solidFill>
              <a:schemeClr val="accent1">
                <a:shade val="50000"/>
              </a:schemeClr>
            </a:solidFill>
          </a:ln>
        </p:spPr>
      </p:pic>
      <p:sp>
        <p:nvSpPr>
          <p:cNvPr id="11" name="Rectangle 10"/>
          <p:cNvSpPr/>
          <p:nvPr/>
        </p:nvSpPr>
        <p:spPr>
          <a:xfrm>
            <a:off x="510582" y="4039971"/>
            <a:ext cx="1707519" cy="480131"/>
          </a:xfrm>
          <a:prstGeom prst="rect">
            <a:avLst/>
          </a:prstGeom>
        </p:spPr>
        <p:txBody>
          <a:bodyPr wrap="none">
            <a:spAutoFit/>
          </a:bodyPr>
          <a:lstStyle/>
          <a:p>
            <a:pPr algn="just">
              <a:lnSpc>
                <a:spcPct val="90000"/>
              </a:lnSpc>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Steady state form</a:t>
            </a:r>
          </a:p>
          <a:p>
            <a:pPr algn="just">
              <a:lnSpc>
                <a:spcPct val="90000"/>
              </a:lnSpc>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of Energy Equation</a:t>
            </a:r>
          </a:p>
        </p:txBody>
      </p:sp>
    </p:spTree>
    <p:extLst>
      <p:ext uri="{BB962C8B-B14F-4D97-AF65-F5344CB8AC3E}">
        <p14:creationId xmlns:p14="http://schemas.microsoft.com/office/powerpoint/2010/main" val="89591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67992"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Examples of Flow Process</a:t>
            </a:r>
          </a:p>
        </p:txBody>
      </p:sp>
      <p:sp>
        <p:nvSpPr>
          <p:cNvPr id="7" name="Rectangle 6"/>
          <p:cNvSpPr/>
          <p:nvPr/>
        </p:nvSpPr>
        <p:spPr>
          <a:xfrm>
            <a:off x="767992" y="1770732"/>
            <a:ext cx="2326278" cy="341632"/>
          </a:xfrm>
          <a:prstGeom prst="rect">
            <a:avLst/>
          </a:prstGeom>
          <a:ln>
            <a:solidFill>
              <a:schemeClr val="accent1">
                <a:shade val="50000"/>
              </a:schemeClr>
            </a:solidFill>
          </a:ln>
        </p:spPr>
        <p:txBody>
          <a:bodyPr wrap="none">
            <a:spAutoFit/>
          </a:bodyPr>
          <a:lstStyle/>
          <a:p>
            <a:pPr algn="just">
              <a:lnSpc>
                <a:spcPct val="90000"/>
              </a:lnSpc>
            </a:pPr>
            <a:r>
              <a:rPr lang="en-US" b="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Nozzle and Diffuser</a:t>
            </a:r>
          </a:p>
        </p:txBody>
      </p:sp>
      <p:pic>
        <p:nvPicPr>
          <p:cNvPr id="4" name="Picture 3"/>
          <p:cNvPicPr>
            <a:picLocks noChangeAspect="1"/>
          </p:cNvPicPr>
          <p:nvPr/>
        </p:nvPicPr>
        <p:blipFill>
          <a:blip r:embed="rId2"/>
          <a:stretch>
            <a:fillRect/>
          </a:stretch>
        </p:blipFill>
        <p:spPr>
          <a:xfrm>
            <a:off x="636820" y="2270351"/>
            <a:ext cx="2598970" cy="2911249"/>
          </a:xfrm>
          <a:prstGeom prst="rect">
            <a:avLst/>
          </a:prstGeom>
        </p:spPr>
      </p:pic>
      <p:pic>
        <p:nvPicPr>
          <p:cNvPr id="5" name="Picture 4"/>
          <p:cNvPicPr>
            <a:picLocks noChangeAspect="1"/>
          </p:cNvPicPr>
          <p:nvPr/>
        </p:nvPicPr>
        <p:blipFill>
          <a:blip r:embed="rId3"/>
          <a:stretch>
            <a:fillRect/>
          </a:stretch>
        </p:blipFill>
        <p:spPr>
          <a:xfrm>
            <a:off x="635924" y="5285727"/>
            <a:ext cx="2817260" cy="1274730"/>
          </a:xfrm>
          <a:prstGeom prst="rect">
            <a:avLst/>
          </a:prstGeom>
        </p:spPr>
      </p:pic>
      <p:pic>
        <p:nvPicPr>
          <p:cNvPr id="9" name="Picture 8"/>
          <p:cNvPicPr>
            <a:picLocks noChangeAspect="1"/>
          </p:cNvPicPr>
          <p:nvPr/>
        </p:nvPicPr>
        <p:blipFill>
          <a:blip r:embed="rId4"/>
          <a:stretch>
            <a:fillRect/>
          </a:stretch>
        </p:blipFill>
        <p:spPr>
          <a:xfrm>
            <a:off x="3453184" y="2112364"/>
            <a:ext cx="8390346" cy="3689995"/>
          </a:xfrm>
          <a:prstGeom prst="rect">
            <a:avLst/>
          </a:prstGeom>
        </p:spPr>
      </p:pic>
    </p:spTree>
    <p:extLst>
      <p:ext uri="{BB962C8B-B14F-4D97-AF65-F5344CB8AC3E}">
        <p14:creationId xmlns:p14="http://schemas.microsoft.com/office/powerpoint/2010/main" val="889714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p:cNvSpPr txBox="1">
            <a:spLocks/>
          </p:cNvSpPr>
          <p:nvPr/>
        </p:nvSpPr>
        <p:spPr>
          <a:xfrm>
            <a:off x="767992"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Examples of Flow Process</a:t>
            </a:r>
            <a:endPar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Rectangle 9"/>
          <p:cNvSpPr/>
          <p:nvPr/>
        </p:nvSpPr>
        <p:spPr>
          <a:xfrm>
            <a:off x="4646048" y="1767534"/>
            <a:ext cx="2911887" cy="341632"/>
          </a:xfrm>
          <a:prstGeom prst="rect">
            <a:avLst/>
          </a:prstGeom>
          <a:ln>
            <a:solidFill>
              <a:schemeClr val="accent1">
                <a:shade val="50000"/>
              </a:schemeClr>
            </a:solidFill>
          </a:ln>
        </p:spPr>
        <p:txBody>
          <a:bodyPr wrap="none">
            <a:spAutoFit/>
          </a:bodyPr>
          <a:lstStyle/>
          <a:p>
            <a:pPr algn="just">
              <a:lnSpc>
                <a:spcPct val="90000"/>
              </a:lnSpc>
            </a:pPr>
            <a:r>
              <a:rPr lang="en-US" b="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Turbine and Compressor</a:t>
            </a:r>
          </a:p>
        </p:txBody>
      </p:sp>
      <p:pic>
        <p:nvPicPr>
          <p:cNvPr id="3" name="Picture 2"/>
          <p:cNvPicPr>
            <a:picLocks noChangeAspect="1"/>
          </p:cNvPicPr>
          <p:nvPr/>
        </p:nvPicPr>
        <p:blipFill>
          <a:blip r:embed="rId2"/>
          <a:stretch>
            <a:fillRect/>
          </a:stretch>
        </p:blipFill>
        <p:spPr>
          <a:xfrm>
            <a:off x="382798" y="2519362"/>
            <a:ext cx="2295525" cy="3324225"/>
          </a:xfrm>
          <a:prstGeom prst="rect">
            <a:avLst/>
          </a:prstGeom>
        </p:spPr>
      </p:pic>
      <p:pic>
        <p:nvPicPr>
          <p:cNvPr id="6" name="Picture 5"/>
          <p:cNvPicPr>
            <a:picLocks noChangeAspect="1"/>
          </p:cNvPicPr>
          <p:nvPr/>
        </p:nvPicPr>
        <p:blipFill>
          <a:blip r:embed="rId3"/>
          <a:stretch>
            <a:fillRect/>
          </a:stretch>
        </p:blipFill>
        <p:spPr>
          <a:xfrm>
            <a:off x="7813789" y="1938350"/>
            <a:ext cx="1981200" cy="2124075"/>
          </a:xfrm>
          <a:prstGeom prst="rect">
            <a:avLst/>
          </a:prstGeom>
        </p:spPr>
      </p:pic>
      <p:pic>
        <p:nvPicPr>
          <p:cNvPr id="11" name="Picture 10"/>
          <p:cNvPicPr>
            <a:picLocks noChangeAspect="1"/>
          </p:cNvPicPr>
          <p:nvPr/>
        </p:nvPicPr>
        <p:blipFill>
          <a:blip r:embed="rId4"/>
          <a:stretch>
            <a:fillRect/>
          </a:stretch>
        </p:blipFill>
        <p:spPr>
          <a:xfrm>
            <a:off x="3927289" y="5444946"/>
            <a:ext cx="2334196" cy="1198641"/>
          </a:xfrm>
          <a:prstGeom prst="rect">
            <a:avLst/>
          </a:prstGeom>
        </p:spPr>
      </p:pic>
      <p:pic>
        <p:nvPicPr>
          <p:cNvPr id="12" name="Picture 11"/>
          <p:cNvPicPr>
            <a:picLocks noChangeAspect="1"/>
          </p:cNvPicPr>
          <p:nvPr/>
        </p:nvPicPr>
        <p:blipFill>
          <a:blip r:embed="rId5"/>
          <a:stretch>
            <a:fillRect/>
          </a:stretch>
        </p:blipFill>
        <p:spPr>
          <a:xfrm>
            <a:off x="3718690" y="3465242"/>
            <a:ext cx="2309856" cy="1954493"/>
          </a:xfrm>
          <a:prstGeom prst="rect">
            <a:avLst/>
          </a:prstGeom>
        </p:spPr>
      </p:pic>
      <p:sp>
        <p:nvSpPr>
          <p:cNvPr id="15" name="Down Arrow 14"/>
          <p:cNvSpPr/>
          <p:nvPr/>
        </p:nvSpPr>
        <p:spPr>
          <a:xfrm rot="18193510" flipH="1">
            <a:off x="2739979" y="4170771"/>
            <a:ext cx="391886" cy="1614789"/>
          </a:xfrm>
          <a:prstGeom prst="downArrow">
            <a:avLst/>
          </a:prstGeom>
          <a:gradFill>
            <a:gsLst>
              <a:gs pos="100000">
                <a:schemeClr val="accent5">
                  <a:lumMod val="40000"/>
                  <a:lumOff val="60000"/>
                </a:schemeClr>
              </a:gs>
              <a:gs pos="53000">
                <a:schemeClr val="bg1"/>
              </a:gs>
              <a:gs pos="0">
                <a:schemeClr val="accent5">
                  <a:lumMod val="40000"/>
                  <a:lumOff val="6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stretch>
            <a:fillRect/>
          </a:stretch>
        </p:blipFill>
        <p:spPr>
          <a:xfrm>
            <a:off x="7746320" y="3942645"/>
            <a:ext cx="4097338" cy="2719552"/>
          </a:xfrm>
          <a:prstGeom prst="rect">
            <a:avLst/>
          </a:prstGeom>
        </p:spPr>
      </p:pic>
      <p:pic>
        <p:nvPicPr>
          <p:cNvPr id="17" name="Picture 16"/>
          <p:cNvPicPr>
            <a:picLocks noChangeAspect="1"/>
          </p:cNvPicPr>
          <p:nvPr/>
        </p:nvPicPr>
        <p:blipFill>
          <a:blip r:embed="rId7"/>
          <a:stretch>
            <a:fillRect/>
          </a:stretch>
        </p:blipFill>
        <p:spPr>
          <a:xfrm>
            <a:off x="2306147" y="2153021"/>
            <a:ext cx="3785562" cy="1371832"/>
          </a:xfrm>
          <a:prstGeom prst="rect">
            <a:avLst/>
          </a:prstGeom>
        </p:spPr>
      </p:pic>
      <p:sp>
        <p:nvSpPr>
          <p:cNvPr id="14" name="Down Arrow 13"/>
          <p:cNvSpPr/>
          <p:nvPr/>
        </p:nvSpPr>
        <p:spPr>
          <a:xfrm rot="2384115">
            <a:off x="6919133" y="3476004"/>
            <a:ext cx="391886" cy="2199198"/>
          </a:xfrm>
          <a:prstGeom prst="downArrow">
            <a:avLst/>
          </a:prstGeom>
          <a:gradFill>
            <a:gsLst>
              <a:gs pos="100000">
                <a:schemeClr val="accent5">
                  <a:lumMod val="40000"/>
                  <a:lumOff val="60000"/>
                </a:schemeClr>
              </a:gs>
              <a:gs pos="53000">
                <a:schemeClr val="bg1"/>
              </a:gs>
              <a:gs pos="0">
                <a:schemeClr val="accent5">
                  <a:lumMod val="40000"/>
                  <a:lumOff val="6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8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p:cNvSpPr txBox="1">
            <a:spLocks/>
          </p:cNvSpPr>
          <p:nvPr/>
        </p:nvSpPr>
        <p:spPr>
          <a:xfrm>
            <a:off x="767992" y="1188019"/>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Examples of Flow Process</a:t>
            </a:r>
            <a:endPar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Rectangle 8"/>
          <p:cNvSpPr/>
          <p:nvPr/>
        </p:nvSpPr>
        <p:spPr>
          <a:xfrm>
            <a:off x="5073893" y="1781057"/>
            <a:ext cx="2044214" cy="341632"/>
          </a:xfrm>
          <a:prstGeom prst="rect">
            <a:avLst/>
          </a:prstGeom>
          <a:ln>
            <a:solidFill>
              <a:schemeClr val="accent1">
                <a:shade val="50000"/>
              </a:schemeClr>
            </a:solidFill>
          </a:ln>
        </p:spPr>
        <p:txBody>
          <a:bodyPr wrap="none">
            <a:spAutoFit/>
          </a:bodyPr>
          <a:lstStyle/>
          <a:p>
            <a:pPr algn="just">
              <a:lnSpc>
                <a:spcPct val="90000"/>
              </a:lnSpc>
            </a:pPr>
            <a:r>
              <a:rPr lang="en-US" b="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Throttling Valves</a:t>
            </a:r>
          </a:p>
        </p:txBody>
      </p:sp>
      <p:pic>
        <p:nvPicPr>
          <p:cNvPr id="4" name="Picture 3"/>
          <p:cNvPicPr>
            <a:picLocks noChangeAspect="1"/>
          </p:cNvPicPr>
          <p:nvPr/>
        </p:nvPicPr>
        <p:blipFill rotWithShape="1">
          <a:blip r:embed="rId2"/>
          <a:srcRect l="4932" t="1907" r="3145"/>
          <a:stretch/>
        </p:blipFill>
        <p:spPr>
          <a:xfrm>
            <a:off x="767991" y="1945087"/>
            <a:ext cx="2882311" cy="3134913"/>
          </a:xfrm>
          <a:prstGeom prst="rect">
            <a:avLst/>
          </a:prstGeom>
        </p:spPr>
      </p:pic>
      <p:pic>
        <p:nvPicPr>
          <p:cNvPr id="10" name="Picture 9"/>
          <p:cNvPicPr>
            <a:picLocks noChangeAspect="1"/>
          </p:cNvPicPr>
          <p:nvPr/>
        </p:nvPicPr>
        <p:blipFill>
          <a:blip r:embed="rId3"/>
          <a:stretch>
            <a:fillRect/>
          </a:stretch>
        </p:blipFill>
        <p:spPr>
          <a:xfrm>
            <a:off x="767991" y="5080000"/>
            <a:ext cx="3030868" cy="921831"/>
          </a:xfrm>
          <a:prstGeom prst="rect">
            <a:avLst/>
          </a:prstGeom>
        </p:spPr>
      </p:pic>
      <p:pic>
        <p:nvPicPr>
          <p:cNvPr id="11" name="Picture 10"/>
          <p:cNvPicPr>
            <a:picLocks noChangeAspect="1"/>
          </p:cNvPicPr>
          <p:nvPr/>
        </p:nvPicPr>
        <p:blipFill>
          <a:blip r:embed="rId4"/>
          <a:stretch>
            <a:fillRect/>
          </a:stretch>
        </p:blipFill>
        <p:spPr>
          <a:xfrm>
            <a:off x="485322" y="6053590"/>
            <a:ext cx="4335780" cy="332696"/>
          </a:xfrm>
          <a:prstGeom prst="rect">
            <a:avLst/>
          </a:prstGeom>
        </p:spPr>
      </p:pic>
      <p:pic>
        <p:nvPicPr>
          <p:cNvPr id="12" name="Picture 11"/>
          <p:cNvPicPr>
            <a:picLocks noChangeAspect="1"/>
          </p:cNvPicPr>
          <p:nvPr/>
        </p:nvPicPr>
        <p:blipFill>
          <a:blip r:embed="rId5"/>
          <a:stretch>
            <a:fillRect/>
          </a:stretch>
        </p:blipFill>
        <p:spPr>
          <a:xfrm>
            <a:off x="3798859" y="2436136"/>
            <a:ext cx="4241977" cy="3190345"/>
          </a:xfrm>
          <a:prstGeom prst="rect">
            <a:avLst/>
          </a:prstGeom>
        </p:spPr>
      </p:pic>
      <p:pic>
        <p:nvPicPr>
          <p:cNvPr id="13" name="Picture 12"/>
          <p:cNvPicPr>
            <a:picLocks noChangeAspect="1"/>
          </p:cNvPicPr>
          <p:nvPr/>
        </p:nvPicPr>
        <p:blipFill>
          <a:blip r:embed="rId6"/>
          <a:stretch>
            <a:fillRect/>
          </a:stretch>
        </p:blipFill>
        <p:spPr>
          <a:xfrm>
            <a:off x="8031542" y="1767533"/>
            <a:ext cx="3598007" cy="1861038"/>
          </a:xfrm>
          <a:prstGeom prst="rect">
            <a:avLst/>
          </a:prstGeom>
        </p:spPr>
      </p:pic>
      <p:pic>
        <p:nvPicPr>
          <p:cNvPr id="14" name="Picture 13"/>
          <p:cNvPicPr>
            <a:picLocks noChangeAspect="1"/>
          </p:cNvPicPr>
          <p:nvPr/>
        </p:nvPicPr>
        <p:blipFill>
          <a:blip r:embed="rId7">
            <a:duotone>
              <a:schemeClr val="accent1">
                <a:shade val="45000"/>
                <a:satMod val="135000"/>
              </a:schemeClr>
              <a:prstClr val="white"/>
            </a:duotone>
          </a:blip>
          <a:stretch>
            <a:fillRect/>
          </a:stretch>
        </p:blipFill>
        <p:spPr>
          <a:xfrm>
            <a:off x="8040836" y="3837536"/>
            <a:ext cx="3664156" cy="919276"/>
          </a:xfrm>
          <a:prstGeom prst="rect">
            <a:avLst/>
          </a:prstGeom>
        </p:spPr>
      </p:pic>
    </p:spTree>
    <p:extLst>
      <p:ext uri="{BB962C8B-B14F-4D97-AF65-F5344CB8AC3E}">
        <p14:creationId xmlns:p14="http://schemas.microsoft.com/office/powerpoint/2010/main" val="66861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72980"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Sample Example (Using the Laws of Thermodynamics)</a:t>
            </a:r>
          </a:p>
        </p:txBody>
      </p:sp>
      <p:pic>
        <p:nvPicPr>
          <p:cNvPr id="2" name="Picture 1"/>
          <p:cNvPicPr>
            <a:picLocks noChangeAspect="1"/>
          </p:cNvPicPr>
          <p:nvPr/>
        </p:nvPicPr>
        <p:blipFill>
          <a:blip r:embed="rId2"/>
          <a:stretch>
            <a:fillRect/>
          </a:stretch>
        </p:blipFill>
        <p:spPr>
          <a:xfrm>
            <a:off x="99260" y="1705828"/>
            <a:ext cx="4135855" cy="2039106"/>
          </a:xfrm>
          <a:prstGeom prst="rect">
            <a:avLst/>
          </a:prstGeom>
        </p:spPr>
      </p:pic>
      <p:pic>
        <p:nvPicPr>
          <p:cNvPr id="3" name="Picture 2"/>
          <p:cNvPicPr>
            <a:picLocks noChangeAspect="1"/>
          </p:cNvPicPr>
          <p:nvPr/>
        </p:nvPicPr>
        <p:blipFill rotWithShape="1">
          <a:blip r:embed="rId3"/>
          <a:srcRect t="10883"/>
          <a:stretch/>
        </p:blipFill>
        <p:spPr>
          <a:xfrm>
            <a:off x="3219250" y="3277607"/>
            <a:ext cx="1583757" cy="1120817"/>
          </a:xfrm>
          <a:prstGeom prst="rect">
            <a:avLst/>
          </a:prstGeom>
        </p:spPr>
      </p:pic>
      <p:pic>
        <p:nvPicPr>
          <p:cNvPr id="4" name="Picture 3"/>
          <p:cNvPicPr>
            <a:picLocks noChangeAspect="1"/>
          </p:cNvPicPr>
          <p:nvPr/>
        </p:nvPicPr>
        <p:blipFill>
          <a:blip r:embed="rId4"/>
          <a:stretch>
            <a:fillRect/>
          </a:stretch>
        </p:blipFill>
        <p:spPr>
          <a:xfrm>
            <a:off x="485775" y="4234012"/>
            <a:ext cx="5443387" cy="975568"/>
          </a:xfrm>
          <a:prstGeom prst="rect">
            <a:avLst/>
          </a:prstGeom>
        </p:spPr>
      </p:pic>
      <p:pic>
        <p:nvPicPr>
          <p:cNvPr id="5" name="Picture 4"/>
          <p:cNvPicPr>
            <a:picLocks noChangeAspect="1"/>
          </p:cNvPicPr>
          <p:nvPr/>
        </p:nvPicPr>
        <p:blipFill>
          <a:blip r:embed="rId5"/>
          <a:stretch>
            <a:fillRect/>
          </a:stretch>
        </p:blipFill>
        <p:spPr>
          <a:xfrm>
            <a:off x="369771" y="5318258"/>
            <a:ext cx="1353152" cy="611521"/>
          </a:xfrm>
          <a:prstGeom prst="rect">
            <a:avLst/>
          </a:prstGeom>
        </p:spPr>
      </p:pic>
      <p:pic>
        <p:nvPicPr>
          <p:cNvPr id="6" name="Picture 5"/>
          <p:cNvPicPr>
            <a:picLocks noChangeAspect="1"/>
          </p:cNvPicPr>
          <p:nvPr/>
        </p:nvPicPr>
        <p:blipFill>
          <a:blip r:embed="rId6"/>
          <a:stretch>
            <a:fillRect/>
          </a:stretch>
        </p:blipFill>
        <p:spPr>
          <a:xfrm>
            <a:off x="9017818" y="1748275"/>
            <a:ext cx="2098308" cy="540970"/>
          </a:xfrm>
          <a:prstGeom prst="rect">
            <a:avLst/>
          </a:prstGeom>
        </p:spPr>
      </p:pic>
      <p:pic>
        <p:nvPicPr>
          <p:cNvPr id="7" name="Picture 6"/>
          <p:cNvPicPr>
            <a:picLocks noChangeAspect="1"/>
          </p:cNvPicPr>
          <p:nvPr/>
        </p:nvPicPr>
        <p:blipFill>
          <a:blip r:embed="rId7"/>
          <a:stretch>
            <a:fillRect/>
          </a:stretch>
        </p:blipFill>
        <p:spPr>
          <a:xfrm>
            <a:off x="6370871" y="1640857"/>
            <a:ext cx="1933575" cy="685800"/>
          </a:xfrm>
          <a:prstGeom prst="rect">
            <a:avLst/>
          </a:prstGeom>
        </p:spPr>
      </p:pic>
      <p:pic>
        <p:nvPicPr>
          <p:cNvPr id="9" name="Picture 8"/>
          <p:cNvPicPr>
            <a:picLocks noChangeAspect="1"/>
          </p:cNvPicPr>
          <p:nvPr/>
        </p:nvPicPr>
        <p:blipFill>
          <a:blip r:embed="rId8"/>
          <a:stretch>
            <a:fillRect/>
          </a:stretch>
        </p:blipFill>
        <p:spPr>
          <a:xfrm>
            <a:off x="6157462" y="2384339"/>
            <a:ext cx="2526881" cy="623724"/>
          </a:xfrm>
          <a:prstGeom prst="rect">
            <a:avLst/>
          </a:prstGeom>
        </p:spPr>
      </p:pic>
      <p:pic>
        <p:nvPicPr>
          <p:cNvPr id="10" name="Picture 9"/>
          <p:cNvPicPr>
            <a:picLocks noChangeAspect="1"/>
          </p:cNvPicPr>
          <p:nvPr/>
        </p:nvPicPr>
        <p:blipFill>
          <a:blip r:embed="rId9"/>
          <a:stretch>
            <a:fillRect/>
          </a:stretch>
        </p:blipFill>
        <p:spPr>
          <a:xfrm>
            <a:off x="9030651" y="2349405"/>
            <a:ext cx="2303068" cy="573973"/>
          </a:xfrm>
          <a:prstGeom prst="rect">
            <a:avLst/>
          </a:prstGeom>
        </p:spPr>
      </p:pic>
      <p:pic>
        <p:nvPicPr>
          <p:cNvPr id="11" name="Picture 10"/>
          <p:cNvPicPr>
            <a:picLocks noChangeAspect="1"/>
          </p:cNvPicPr>
          <p:nvPr/>
        </p:nvPicPr>
        <p:blipFill>
          <a:blip r:embed="rId10"/>
          <a:stretch>
            <a:fillRect/>
          </a:stretch>
        </p:blipFill>
        <p:spPr>
          <a:xfrm>
            <a:off x="6332720" y="3240441"/>
            <a:ext cx="2176363" cy="457452"/>
          </a:xfrm>
          <a:prstGeom prst="rect">
            <a:avLst/>
          </a:prstGeom>
        </p:spPr>
      </p:pic>
      <p:pic>
        <p:nvPicPr>
          <p:cNvPr id="12" name="Picture 11"/>
          <p:cNvPicPr>
            <a:picLocks noChangeAspect="1"/>
          </p:cNvPicPr>
          <p:nvPr/>
        </p:nvPicPr>
        <p:blipFill>
          <a:blip r:embed="rId11"/>
          <a:stretch>
            <a:fillRect/>
          </a:stretch>
        </p:blipFill>
        <p:spPr>
          <a:xfrm>
            <a:off x="9030651" y="3277607"/>
            <a:ext cx="2592015" cy="476473"/>
          </a:xfrm>
          <a:prstGeom prst="rect">
            <a:avLst/>
          </a:prstGeom>
        </p:spPr>
      </p:pic>
      <p:pic>
        <p:nvPicPr>
          <p:cNvPr id="13" name="Picture 12"/>
          <p:cNvPicPr>
            <a:picLocks noChangeAspect="1"/>
          </p:cNvPicPr>
          <p:nvPr/>
        </p:nvPicPr>
        <p:blipFill>
          <a:blip r:embed="rId12"/>
          <a:stretch>
            <a:fillRect/>
          </a:stretch>
        </p:blipFill>
        <p:spPr>
          <a:xfrm>
            <a:off x="6332720" y="3954105"/>
            <a:ext cx="3908560" cy="2841813"/>
          </a:xfrm>
          <a:prstGeom prst="rect">
            <a:avLst/>
          </a:prstGeom>
        </p:spPr>
      </p:pic>
    </p:spTree>
    <p:extLst>
      <p:ext uri="{BB962C8B-B14F-4D97-AF65-F5344CB8AC3E}">
        <p14:creationId xmlns:p14="http://schemas.microsoft.com/office/powerpoint/2010/main" val="35723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0140" y="1219052"/>
            <a:ext cx="8967136" cy="2003625"/>
          </a:xfrm>
          <a:prstGeom prst="rect">
            <a:avLst/>
          </a:prstGeom>
        </p:spPr>
        <p:txBody>
          <a:bodyPr wrap="square">
            <a:spAutoFit/>
          </a:bodyPr>
          <a:lstStyle/>
          <a:p>
            <a:pPr marR="0" lvl="0" algn="just">
              <a:lnSpc>
                <a:spcPct val="115000"/>
              </a:lnSpc>
              <a:spcBef>
                <a:spcPts val="0"/>
              </a:spcBef>
              <a:spcAft>
                <a:spcPts val="0"/>
              </a:spcAft>
              <a:buSzPts val="1000"/>
            </a:pPr>
            <a:r>
              <a:rPr lang="en-US" dirty="0">
                <a:latin typeface="Public Sans" panose="00000500000000000000" pitchFamily="50" charset="0"/>
                <a:ea typeface="Georgia" panose="02040502050405020303" pitchFamily="18" charset="0"/>
                <a:cs typeface="Georgia" panose="02040502050405020303" pitchFamily="18" charset="0"/>
              </a:rPr>
              <a:t>Water at 25</a:t>
            </a:r>
            <a:r>
              <a:rPr lang="en-US" baseline="30000" dirty="0">
                <a:latin typeface="Public Sans" panose="00000500000000000000" pitchFamily="50" charset="0"/>
                <a:ea typeface="Georgia" panose="02040502050405020303" pitchFamily="18" charset="0"/>
                <a:cs typeface="Georgia" panose="02040502050405020303" pitchFamily="18" charset="0"/>
              </a:rPr>
              <a:t>o</a:t>
            </a:r>
            <a:r>
              <a:rPr lang="en-US" dirty="0">
                <a:latin typeface="Public Sans" panose="00000500000000000000" pitchFamily="50" charset="0"/>
                <a:ea typeface="Georgia" panose="02040502050405020303" pitchFamily="18" charset="0"/>
                <a:cs typeface="Georgia" panose="02040502050405020303" pitchFamily="18" charset="0"/>
              </a:rPr>
              <a:t>C is heated in a container with the valve fully open to the atmosphere. After the water has boiled sufficiently so that the space above is filled completely with the vapor, the valve is closed. The heating is continued till the temperature becomes the critical temperature. Now the system is cooled back to 25</a:t>
            </a:r>
            <a:r>
              <a:rPr lang="en-US" baseline="30000" dirty="0">
                <a:latin typeface="Public Sans" panose="00000500000000000000" pitchFamily="50" charset="0"/>
                <a:ea typeface="Georgia" panose="02040502050405020303" pitchFamily="18" charset="0"/>
                <a:cs typeface="Georgia" panose="02040502050405020303" pitchFamily="18" charset="0"/>
              </a:rPr>
              <a:t>o</a:t>
            </a:r>
            <a:r>
              <a:rPr lang="en-US" dirty="0">
                <a:latin typeface="Public Sans" panose="00000500000000000000" pitchFamily="50" charset="0"/>
                <a:ea typeface="Georgia" panose="02040502050405020303" pitchFamily="18" charset="0"/>
                <a:cs typeface="Georgia" panose="02040502050405020303" pitchFamily="18" charset="0"/>
              </a:rPr>
              <a:t>C. Draw this process on a T-v diagram. After a long time, if the valve is opened then, will the atmospheric air rush in or water vapor come out? </a:t>
            </a:r>
            <a:endParaRPr lang="en-US" sz="2400" dirty="0">
              <a:effectLst/>
              <a:latin typeface="Arial" panose="020B0604020202020204" pitchFamily="34" charset="0"/>
              <a:ea typeface="Arial" panose="020B0604020202020204" pitchFamily="34" charset="0"/>
            </a:endParaRPr>
          </a:p>
        </p:txBody>
      </p:sp>
      <p:pic>
        <p:nvPicPr>
          <p:cNvPr id="5" name="image2.png"/>
          <p:cNvPicPr/>
          <p:nvPr/>
        </p:nvPicPr>
        <p:blipFill>
          <a:blip r:embed="rId2"/>
          <a:srcRect/>
          <a:stretch>
            <a:fillRect/>
          </a:stretch>
        </p:blipFill>
        <p:spPr>
          <a:xfrm>
            <a:off x="10299032" y="1219052"/>
            <a:ext cx="933049" cy="2155958"/>
          </a:xfrm>
          <a:prstGeom prst="rect">
            <a:avLst/>
          </a:prstGeom>
          <a:ln/>
        </p:spPr>
      </p:pic>
    </p:spTree>
    <p:extLst>
      <p:ext uri="{BB962C8B-B14F-4D97-AF65-F5344CB8AC3E}">
        <p14:creationId xmlns:p14="http://schemas.microsoft.com/office/powerpoint/2010/main" val="1645249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914400" y="1218560"/>
            <a:ext cx="10363200" cy="480131"/>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8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Ancient Demonstration of Heat Engine</a:t>
            </a:r>
          </a:p>
        </p:txBody>
      </p:sp>
      <p:pic>
        <p:nvPicPr>
          <p:cNvPr id="16386" name="Picture 2" descr="Image result for hero of alexandria inventions gif"/>
          <p:cNvPicPr>
            <a:picLocks noChangeAspect="1" noChangeArrowheads="1"/>
          </p:cNvPicPr>
          <p:nvPr/>
        </p:nvPicPr>
        <p:blipFill rotWithShape="1">
          <a:blip r:embed="rId2">
            <a:extLst>
              <a:ext uri="{28A0092B-C50C-407E-A947-70E740481C1C}">
                <a14:useLocalDpi xmlns:a14="http://schemas.microsoft.com/office/drawing/2010/main" val="0"/>
              </a:ext>
            </a:extLst>
          </a:blip>
          <a:srcRect r="4760" b="5023"/>
          <a:stretch/>
        </p:blipFill>
        <p:spPr bwMode="auto">
          <a:xfrm>
            <a:off x="453752" y="2000250"/>
            <a:ext cx="2917217" cy="247235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152308" y="1868038"/>
            <a:ext cx="4222527" cy="2266640"/>
            <a:chOff x="4454330" y="1868038"/>
            <a:chExt cx="5250139" cy="3121924"/>
          </a:xfrm>
        </p:grpSpPr>
        <p:pic>
          <p:nvPicPr>
            <p:cNvPr id="3" name="Picture 2"/>
            <p:cNvPicPr>
              <a:picLocks noChangeAspect="1"/>
            </p:cNvPicPr>
            <p:nvPr/>
          </p:nvPicPr>
          <p:blipFill>
            <a:blip r:embed="rId3"/>
            <a:stretch>
              <a:fillRect/>
            </a:stretch>
          </p:blipFill>
          <p:spPr>
            <a:xfrm>
              <a:off x="4664445" y="1868038"/>
              <a:ext cx="4829910" cy="3121924"/>
            </a:xfrm>
            <a:prstGeom prst="rect">
              <a:avLst/>
            </a:prstGeom>
          </p:spPr>
        </p:pic>
        <p:pic>
          <p:nvPicPr>
            <p:cNvPr id="4" name="Picture 3"/>
            <p:cNvPicPr>
              <a:picLocks noChangeAspect="1"/>
            </p:cNvPicPr>
            <p:nvPr/>
          </p:nvPicPr>
          <p:blipFill>
            <a:blip r:embed="rId4"/>
            <a:stretch>
              <a:fillRect/>
            </a:stretch>
          </p:blipFill>
          <p:spPr>
            <a:xfrm>
              <a:off x="4454330" y="4770444"/>
              <a:ext cx="5250139" cy="219518"/>
            </a:xfrm>
            <a:prstGeom prst="rect">
              <a:avLst/>
            </a:prstGeom>
          </p:spPr>
        </p:pic>
      </p:grpSp>
      <p:sp>
        <p:nvSpPr>
          <p:cNvPr id="13" name="Subtitle 8"/>
          <p:cNvSpPr txBox="1">
            <a:spLocks/>
          </p:cNvSpPr>
          <p:nvPr/>
        </p:nvSpPr>
        <p:spPr>
          <a:xfrm>
            <a:off x="3488318" y="4139296"/>
            <a:ext cx="3419696"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b="1" dirty="0">
                <a:solidFill>
                  <a:schemeClr val="accent5">
                    <a:lumMod val="50000"/>
                  </a:schemeClr>
                </a:solidFill>
                <a:latin typeface="Arial" panose="020B0604020202020204" pitchFamily="34" charset="0"/>
                <a:cs typeface="Arial" panose="020B0604020202020204" pitchFamily="34" charset="0"/>
              </a:rPr>
              <a:t>Hero of Alexandria (10 AD - 70 AD</a:t>
            </a:r>
            <a:r>
              <a:rPr lang="en-US" sz="1400" b="1" dirty="0">
                <a:solidFill>
                  <a:schemeClr val="accent5">
                    <a:lumMod val="50000"/>
                  </a:schemeClr>
                </a:solidFill>
                <a:latin typeface="Arial" panose="020B0604020202020204" pitchFamily="34" charset="0"/>
                <a:cs typeface="Arial" panose="020B0604020202020204" pitchFamily="34" charset="0"/>
              </a:rPr>
              <a:t>)</a:t>
            </a:r>
          </a:p>
        </p:txBody>
      </p:sp>
      <p:pic>
        <p:nvPicPr>
          <p:cNvPr id="7" name="Picture 6"/>
          <p:cNvPicPr>
            <a:picLocks noChangeAspect="1"/>
          </p:cNvPicPr>
          <p:nvPr/>
        </p:nvPicPr>
        <p:blipFill>
          <a:blip r:embed="rId5"/>
          <a:stretch>
            <a:fillRect/>
          </a:stretch>
        </p:blipFill>
        <p:spPr>
          <a:xfrm>
            <a:off x="7377096" y="1904327"/>
            <a:ext cx="2343257" cy="2933286"/>
          </a:xfrm>
          <a:prstGeom prst="rect">
            <a:avLst/>
          </a:prstGeom>
        </p:spPr>
      </p:pic>
      <p:sp>
        <p:nvSpPr>
          <p:cNvPr id="16" name="Subtitle 8"/>
          <p:cNvSpPr txBox="1">
            <a:spLocks/>
          </p:cNvSpPr>
          <p:nvPr/>
        </p:nvSpPr>
        <p:spPr>
          <a:xfrm>
            <a:off x="6681356" y="4877312"/>
            <a:ext cx="3419696" cy="2585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b="1" dirty="0">
                <a:solidFill>
                  <a:schemeClr val="accent5">
                    <a:lumMod val="50000"/>
                  </a:schemeClr>
                </a:solidFill>
                <a:latin typeface="Arial" panose="020B0604020202020204" pitchFamily="34" charset="0"/>
                <a:cs typeface="Arial" panose="020B0604020202020204" pitchFamily="34" charset="0"/>
              </a:rPr>
              <a:t>Steam digester ( </a:t>
            </a:r>
            <a:r>
              <a:rPr lang="en-US" sz="1200" b="1" dirty="0" err="1">
                <a:solidFill>
                  <a:schemeClr val="accent5">
                    <a:lumMod val="50000"/>
                  </a:schemeClr>
                </a:solidFill>
                <a:latin typeface="Arial" panose="020B0604020202020204" pitchFamily="34" charset="0"/>
                <a:cs typeface="Arial" panose="020B0604020202020204" pitchFamily="34" charset="0"/>
              </a:rPr>
              <a:t>Papin</a:t>
            </a:r>
            <a:r>
              <a:rPr lang="en-US" sz="1200" b="1" dirty="0">
                <a:solidFill>
                  <a:schemeClr val="accent5">
                    <a:lumMod val="50000"/>
                  </a:schemeClr>
                </a:solidFill>
                <a:latin typeface="Arial" panose="020B0604020202020204" pitchFamily="34" charset="0"/>
                <a:cs typeface="Arial" panose="020B0604020202020204" pitchFamily="34" charset="0"/>
              </a:rPr>
              <a:t>, 1647-1712)</a:t>
            </a:r>
          </a:p>
        </p:txBody>
      </p:sp>
      <p:pic>
        <p:nvPicPr>
          <p:cNvPr id="10" name="Picture 9"/>
          <p:cNvPicPr>
            <a:picLocks noChangeAspect="1"/>
          </p:cNvPicPr>
          <p:nvPr/>
        </p:nvPicPr>
        <p:blipFill rotWithShape="1">
          <a:blip r:embed="rId6"/>
          <a:srcRect l="2786"/>
          <a:stretch/>
        </p:blipFill>
        <p:spPr>
          <a:xfrm>
            <a:off x="9884065" y="1868038"/>
            <a:ext cx="2169408" cy="3707814"/>
          </a:xfrm>
          <a:prstGeom prst="rect">
            <a:avLst/>
          </a:prstGeom>
        </p:spPr>
      </p:pic>
      <p:sp>
        <p:nvSpPr>
          <p:cNvPr id="18" name="Subtitle 8"/>
          <p:cNvSpPr txBox="1">
            <a:spLocks/>
          </p:cNvSpPr>
          <p:nvPr/>
        </p:nvSpPr>
        <p:spPr>
          <a:xfrm>
            <a:off x="9416893" y="5560533"/>
            <a:ext cx="2885058" cy="2585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b="1" dirty="0">
                <a:solidFill>
                  <a:schemeClr val="accent5">
                    <a:lumMod val="50000"/>
                  </a:schemeClr>
                </a:solidFill>
                <a:latin typeface="Arial" panose="020B0604020202020204" pitchFamily="34" charset="0"/>
                <a:cs typeface="Arial" panose="020B0604020202020204" pitchFamily="34" charset="0"/>
              </a:rPr>
              <a:t>Steam engine (J. Watt, 1736-1819)</a:t>
            </a:r>
          </a:p>
        </p:txBody>
      </p:sp>
      <p:grpSp>
        <p:nvGrpSpPr>
          <p:cNvPr id="22" name="Group 21"/>
          <p:cNvGrpSpPr/>
          <p:nvPr/>
        </p:nvGrpSpPr>
        <p:grpSpPr>
          <a:xfrm>
            <a:off x="1220160" y="4490874"/>
            <a:ext cx="5145404" cy="2088996"/>
            <a:chOff x="1202695" y="4601432"/>
            <a:chExt cx="5145404" cy="2088996"/>
          </a:xfrm>
        </p:grpSpPr>
        <p:pic>
          <p:nvPicPr>
            <p:cNvPr id="12" name="Picture 11"/>
            <p:cNvPicPr>
              <a:picLocks noChangeAspect="1"/>
            </p:cNvPicPr>
            <p:nvPr/>
          </p:nvPicPr>
          <p:blipFill>
            <a:blip r:embed="rId7"/>
            <a:stretch>
              <a:fillRect/>
            </a:stretch>
          </p:blipFill>
          <p:spPr>
            <a:xfrm>
              <a:off x="1202695" y="4656705"/>
              <a:ext cx="2305819" cy="1978450"/>
            </a:xfrm>
            <a:prstGeom prst="rect">
              <a:avLst/>
            </a:prstGeom>
            <a:ln w="19050">
              <a:solidFill>
                <a:srgbClr val="1F4E79"/>
              </a:solidFill>
            </a:ln>
          </p:spPr>
        </p:pic>
        <p:pic>
          <p:nvPicPr>
            <p:cNvPr id="19" name="Picture 18"/>
            <p:cNvPicPr>
              <a:picLocks noChangeAspect="1"/>
            </p:cNvPicPr>
            <p:nvPr/>
          </p:nvPicPr>
          <p:blipFill>
            <a:blip r:embed="rId8"/>
            <a:stretch>
              <a:fillRect/>
            </a:stretch>
          </p:blipFill>
          <p:spPr>
            <a:xfrm>
              <a:off x="3660040" y="4601432"/>
              <a:ext cx="1073246" cy="2088996"/>
            </a:xfrm>
            <a:prstGeom prst="rect">
              <a:avLst/>
            </a:prstGeom>
            <a:ln w="19050">
              <a:solidFill>
                <a:srgbClr val="1F4E79"/>
              </a:solidFill>
            </a:ln>
          </p:spPr>
        </p:pic>
        <p:pic>
          <p:nvPicPr>
            <p:cNvPr id="20" name="Picture 19"/>
            <p:cNvPicPr>
              <a:picLocks noChangeAspect="1"/>
            </p:cNvPicPr>
            <p:nvPr/>
          </p:nvPicPr>
          <p:blipFill>
            <a:blip r:embed="rId9"/>
            <a:stretch>
              <a:fillRect/>
            </a:stretch>
          </p:blipFill>
          <p:spPr>
            <a:xfrm>
              <a:off x="4884812" y="4608017"/>
              <a:ext cx="1463287" cy="2075826"/>
            </a:xfrm>
            <a:prstGeom prst="rect">
              <a:avLst/>
            </a:prstGeom>
            <a:ln w="19050">
              <a:solidFill>
                <a:srgbClr val="1F4E79"/>
              </a:solidFill>
            </a:ln>
          </p:spPr>
        </p:pic>
      </p:grpSp>
      <p:sp>
        <p:nvSpPr>
          <p:cNvPr id="24" name="Subtitle 8"/>
          <p:cNvSpPr txBox="1">
            <a:spLocks/>
          </p:cNvSpPr>
          <p:nvPr/>
        </p:nvSpPr>
        <p:spPr>
          <a:xfrm>
            <a:off x="1330590" y="6586060"/>
            <a:ext cx="4786892" cy="2585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b="1" dirty="0">
                <a:solidFill>
                  <a:schemeClr val="accent5">
                    <a:lumMod val="50000"/>
                  </a:schemeClr>
                </a:solidFill>
                <a:latin typeface="Arial" panose="020B0604020202020204" pitchFamily="34" charset="0"/>
                <a:cs typeface="Arial" panose="020B0604020202020204" pitchFamily="34" charset="0"/>
              </a:rPr>
              <a:t>Modern demonstrations of various thermal systems</a:t>
            </a:r>
          </a:p>
        </p:txBody>
      </p:sp>
    </p:spTree>
    <p:extLst>
      <p:ext uri="{BB962C8B-B14F-4D97-AF65-F5344CB8AC3E}">
        <p14:creationId xmlns:p14="http://schemas.microsoft.com/office/powerpoint/2010/main" val="4262170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122057" y="2599736"/>
            <a:ext cx="3947886" cy="1658529"/>
          </a:xfrm>
          <a:prstGeom prst="cloud">
            <a:avLst/>
          </a:prstGeom>
          <a:gradFill flip="none" rotWithShape="1">
            <a:gsLst>
              <a:gs pos="100000">
                <a:srgbClr val="2F5597"/>
              </a:gs>
              <a:gs pos="53000">
                <a:schemeClr val="bg1"/>
              </a:gs>
              <a:gs pos="0">
                <a:srgbClr val="2F5597"/>
              </a:gs>
            </a:gsLst>
            <a:lin ang="0" scaled="1"/>
            <a:tileRect/>
          </a:gradFill>
          <a:ln>
            <a:solidFill>
              <a:schemeClr val="tx1">
                <a:lumMod val="75000"/>
                <a:lumOff val="25000"/>
              </a:schemeClr>
            </a:solidFill>
          </a:ln>
          <a:effectLst>
            <a:outerShdw blurRad="50800" dist="38100" dir="16200000" rotWithShape="0">
              <a:prstClr val="black">
                <a:alpha val="40000"/>
              </a:prstClr>
            </a:outerShdw>
          </a:effectLst>
        </p:spPr>
        <p:txBody>
          <a:bodyPr wrap="square" anchor="ctr" anchorCtr="0">
            <a:spAutoFit/>
          </a:bodyPr>
          <a:lstStyle/>
          <a:p>
            <a:pPr>
              <a:spcBef>
                <a:spcPts val="300"/>
              </a:spcBef>
              <a:spcAft>
                <a:spcPts val="300"/>
              </a:spcAft>
            </a:pP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a:t>
            </a:r>
            <a:b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b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93047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000982" y="2533900"/>
            <a:ext cx="4190036" cy="1015663"/>
          </a:xfrm>
          <a:prstGeom prst="rect">
            <a:avLst/>
          </a:prstGeom>
          <a:noFill/>
          <a:ln>
            <a:noFill/>
          </a:ln>
        </p:spPr>
        <p:txBody>
          <a:bodyPr wrap="square" rtlCol="0">
            <a:spAutoFit/>
          </a:bodyPr>
          <a:lstStyle/>
          <a:p>
            <a:pPr algn="ctr" defTabSz="457200"/>
            <a:r>
              <a:rPr lang="en-US" sz="2400"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Balkrishna Mehta</a:t>
            </a:r>
          </a:p>
          <a:p>
            <a:pPr algn="ctr" defTabSz="457200"/>
            <a:r>
              <a:rPr lang="en-US" i="1" dirty="0">
                <a:solidFill>
                  <a:schemeClr val="accent5">
                    <a:lumMod val="50000"/>
                  </a:schemeClr>
                </a:solidFill>
                <a:latin typeface="Arial" panose="020B0604020202020204" pitchFamily="34" charset="0"/>
                <a:cs typeface="Arial" panose="020B0604020202020204" pitchFamily="34" charset="0"/>
              </a:rPr>
              <a:t>Department of Mechanical Engineering</a:t>
            </a:r>
          </a:p>
          <a:p>
            <a:pPr algn="ctr" defTabSz="457200"/>
            <a:r>
              <a:rPr lang="en-US" i="1" dirty="0">
                <a:solidFill>
                  <a:schemeClr val="accent5">
                    <a:lumMod val="50000"/>
                  </a:schemeClr>
                </a:solidFill>
                <a:latin typeface="Arial" panose="020B0604020202020204" pitchFamily="34" charset="0"/>
                <a:cs typeface="Arial" panose="020B0604020202020204" pitchFamily="34" charset="0"/>
              </a:rPr>
              <a:t>Indian Institute of Technology Bhilai</a:t>
            </a:r>
          </a:p>
        </p:txBody>
      </p:sp>
      <p:sp>
        <p:nvSpPr>
          <p:cNvPr id="4" name="TextBox 3"/>
          <p:cNvSpPr txBox="1"/>
          <p:nvPr/>
        </p:nvSpPr>
        <p:spPr>
          <a:xfrm>
            <a:off x="3211702" y="3744387"/>
            <a:ext cx="5768596" cy="2462213"/>
          </a:xfrm>
          <a:prstGeom prst="rect">
            <a:avLst/>
          </a:prstGeom>
          <a:noFill/>
          <a:ln>
            <a:noFill/>
          </a:ln>
        </p:spPr>
        <p:txBody>
          <a:bodyPr wrap="square" rtlCol="0">
            <a:spAutoFit/>
          </a:bodyPr>
          <a:lstStyle/>
          <a:p>
            <a:pPr algn="ctr" defTabSz="457200"/>
            <a:r>
              <a:rPr lang="en-US" sz="2800" b="1" spc="-15" dirty="0">
                <a:solidFill>
                  <a:schemeClr val="accent1">
                    <a:lumMod val="50000"/>
                  </a:schemeClr>
                </a:solidFill>
                <a:latin typeface="Arial" panose="020B0604020202020204" pitchFamily="34" charset="0"/>
                <a:cs typeface="Arial" panose="020B0604020202020204" pitchFamily="34" charset="0"/>
              </a:rPr>
              <a:t>TE</a:t>
            </a:r>
            <a:r>
              <a:rPr lang="en-US" sz="4400" b="1" spc="-15" dirty="0">
                <a:ln w="25400">
                  <a:solidFill>
                    <a:srgbClr val="C00000"/>
                  </a:solidFill>
                </a:ln>
                <a:noFill/>
                <a:latin typeface="Arial" panose="020B0604020202020204" pitchFamily="34" charset="0"/>
                <a:cs typeface="Arial" panose="020B0604020202020204" pitchFamily="34" charset="0"/>
              </a:rPr>
              <a:t>Q</a:t>
            </a:r>
            <a:r>
              <a:rPr lang="en-US" sz="2800" b="1" spc="-15" dirty="0">
                <a:solidFill>
                  <a:schemeClr val="accent1">
                    <a:lumMod val="50000"/>
                  </a:schemeClr>
                </a:solidFill>
                <a:latin typeface="Arial" panose="020B0604020202020204" pitchFamily="34" charset="0"/>
                <a:cs typeface="Arial" panose="020B0604020202020204" pitchFamily="34" charset="0"/>
              </a:rPr>
              <a:t>IP-III</a:t>
            </a:r>
            <a:endParaRPr lang="en-US" sz="2800" i="1" dirty="0">
              <a:solidFill>
                <a:schemeClr val="accent5">
                  <a:lumMod val="50000"/>
                </a:schemeClr>
              </a:solidFill>
              <a:latin typeface="Arial" panose="020B0604020202020204" pitchFamily="34" charset="0"/>
              <a:cs typeface="Arial" panose="020B0604020202020204" pitchFamily="34" charset="0"/>
            </a:endParaRPr>
          </a:p>
          <a:p>
            <a:pPr algn="ctr" defTabSz="457200"/>
            <a:r>
              <a:rPr lang="en-US" sz="1600" i="1" dirty="0">
                <a:solidFill>
                  <a:schemeClr val="accent5">
                    <a:lumMod val="50000"/>
                  </a:schemeClr>
                </a:solidFill>
                <a:latin typeface="Arial" panose="020B0604020202020204" pitchFamily="34" charset="0"/>
                <a:cs typeface="Arial" panose="020B0604020202020204" pitchFamily="34" charset="0"/>
              </a:rPr>
              <a:t>Faculty Development Program</a:t>
            </a:r>
          </a:p>
          <a:p>
            <a:pPr algn="ctr" defTabSz="457200"/>
            <a:r>
              <a:rPr lang="en-US" sz="1600" i="1" dirty="0">
                <a:solidFill>
                  <a:schemeClr val="accent5">
                    <a:lumMod val="50000"/>
                  </a:schemeClr>
                </a:solidFill>
                <a:latin typeface="Arial" panose="020B0604020202020204" pitchFamily="34" charset="0"/>
                <a:cs typeface="Arial" panose="020B0604020202020204" pitchFamily="34" charset="0"/>
              </a:rPr>
              <a:t>on </a:t>
            </a:r>
          </a:p>
          <a:p>
            <a:pPr algn="ctr" defTabSz="457200"/>
            <a:r>
              <a:rPr lang="en-US" b="1" i="1" dirty="0">
                <a:solidFill>
                  <a:schemeClr val="accent5">
                    <a:lumMod val="50000"/>
                  </a:schemeClr>
                </a:solidFill>
                <a:latin typeface="Arial" panose="020B0604020202020204" pitchFamily="34" charset="0"/>
                <a:cs typeface="Arial" panose="020B0604020202020204" pitchFamily="34" charset="0"/>
              </a:rPr>
              <a:t>Foundations on Thermal and Fluids Engineering</a:t>
            </a:r>
          </a:p>
          <a:p>
            <a:pPr algn="ctr" defTabSz="457200"/>
            <a:r>
              <a:rPr lang="en-US" b="1" i="1" dirty="0">
                <a:solidFill>
                  <a:schemeClr val="accent5">
                    <a:lumMod val="50000"/>
                  </a:schemeClr>
                </a:solidFill>
                <a:latin typeface="Arial" panose="020B0604020202020204" pitchFamily="34" charset="0"/>
                <a:cs typeface="Arial" panose="020B0604020202020204" pitchFamily="34" charset="0"/>
              </a:rPr>
              <a:t>FTFE’19 </a:t>
            </a:r>
          </a:p>
          <a:p>
            <a:pPr algn="ctr" defTabSz="457200"/>
            <a:r>
              <a:rPr lang="en-US" sz="1400" i="1" dirty="0">
                <a:solidFill>
                  <a:schemeClr val="accent5">
                    <a:lumMod val="50000"/>
                  </a:schemeClr>
                </a:solidFill>
                <a:latin typeface="Arial" panose="020B0604020202020204" pitchFamily="34" charset="0"/>
                <a:cs typeface="Arial" panose="020B0604020202020204" pitchFamily="34" charset="0"/>
              </a:rPr>
              <a:t>Department of Mechanical Engineering</a:t>
            </a:r>
          </a:p>
          <a:p>
            <a:pPr algn="ctr" defTabSz="457200"/>
            <a:r>
              <a:rPr lang="en-US" sz="1400" i="1" dirty="0">
                <a:solidFill>
                  <a:schemeClr val="accent5">
                    <a:lumMod val="50000"/>
                  </a:schemeClr>
                </a:solidFill>
                <a:latin typeface="Arial" panose="020B0604020202020204" pitchFamily="34" charset="0"/>
                <a:cs typeface="Arial" panose="020B0604020202020204" pitchFamily="34" charset="0"/>
              </a:rPr>
              <a:t>Indian Institute of Technology Bhilai</a:t>
            </a:r>
          </a:p>
          <a:p>
            <a:pPr algn="ctr" defTabSz="457200"/>
            <a:r>
              <a:rPr lang="en-US" sz="1400" i="1" dirty="0">
                <a:solidFill>
                  <a:schemeClr val="accent5">
                    <a:lumMod val="50000"/>
                  </a:schemeClr>
                </a:solidFill>
                <a:latin typeface="Arial" panose="020B0604020202020204" pitchFamily="34" charset="0"/>
                <a:cs typeface="Arial" panose="020B0604020202020204" pitchFamily="34" charset="0"/>
              </a:rPr>
              <a:t>September 17-21, 2019</a:t>
            </a:r>
          </a:p>
        </p:txBody>
      </p:sp>
      <p:cxnSp>
        <p:nvCxnSpPr>
          <p:cNvPr id="3" name="Straight Connector 2"/>
          <p:cNvCxnSpPr/>
          <p:nvPr/>
        </p:nvCxnSpPr>
        <p:spPr>
          <a:xfrm>
            <a:off x="3616187" y="3664130"/>
            <a:ext cx="5059018" cy="0"/>
          </a:xfrm>
          <a:prstGeom prst="line">
            <a:avLst/>
          </a:prstGeom>
          <a:ln w="73025" cmpd="tri">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08274" y="6283099"/>
            <a:ext cx="2514600" cy="0"/>
          </a:xfrm>
          <a:prstGeom prst="line">
            <a:avLst/>
          </a:prstGeom>
          <a:ln w="73025" cmpd="tri">
            <a:solidFill>
              <a:srgbClr val="1F4E79"/>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05461" y="1311674"/>
            <a:ext cx="10190922" cy="523220"/>
          </a:xfrm>
          <a:prstGeom prst="rect">
            <a:avLst/>
          </a:prstGeom>
        </p:spPr>
        <p:txBody>
          <a:bodyPr wrap="square">
            <a:spAutoFit/>
          </a:bodyPr>
          <a:lstStyle/>
          <a:p>
            <a:pPr algn="ctr" defTabSz="457200"/>
            <a:r>
              <a:rPr lang="en-US" sz="28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Second Law, Entropy and Exergy Analysis</a:t>
            </a:r>
          </a:p>
        </p:txBody>
      </p:sp>
    </p:spTree>
    <p:extLst>
      <p:ext uri="{BB962C8B-B14F-4D97-AF65-F5344CB8AC3E}">
        <p14:creationId xmlns:p14="http://schemas.microsoft.com/office/powerpoint/2010/main" val="122894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72980"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Motivation/Need of Second Law of Thermodynamics</a:t>
            </a:r>
          </a:p>
        </p:txBody>
      </p:sp>
      <p:grpSp>
        <p:nvGrpSpPr>
          <p:cNvPr id="6" name="Group 5"/>
          <p:cNvGrpSpPr/>
          <p:nvPr/>
        </p:nvGrpSpPr>
        <p:grpSpPr>
          <a:xfrm>
            <a:off x="196819" y="3302704"/>
            <a:ext cx="11820322" cy="1924050"/>
            <a:chOff x="159645" y="1656288"/>
            <a:chExt cx="11820322" cy="1924050"/>
          </a:xfrm>
        </p:grpSpPr>
        <p:pic>
          <p:nvPicPr>
            <p:cNvPr id="2" name="Picture 1"/>
            <p:cNvPicPr>
              <a:picLocks noChangeAspect="1"/>
            </p:cNvPicPr>
            <p:nvPr/>
          </p:nvPicPr>
          <p:blipFill>
            <a:blip r:embed="rId2"/>
            <a:stretch>
              <a:fillRect/>
            </a:stretch>
          </p:blipFill>
          <p:spPr>
            <a:xfrm>
              <a:off x="159645" y="1656288"/>
              <a:ext cx="2295525" cy="1924050"/>
            </a:xfrm>
            <a:prstGeom prst="rect">
              <a:avLst/>
            </a:prstGeom>
            <a:ln>
              <a:solidFill>
                <a:srgbClr val="FFABAB"/>
              </a:solidFill>
            </a:ln>
          </p:spPr>
        </p:pic>
        <p:pic>
          <p:nvPicPr>
            <p:cNvPr id="3" name="Picture 2"/>
            <p:cNvPicPr>
              <a:picLocks noChangeAspect="1"/>
            </p:cNvPicPr>
            <p:nvPr/>
          </p:nvPicPr>
          <p:blipFill>
            <a:blip r:embed="rId3"/>
            <a:stretch>
              <a:fillRect/>
            </a:stretch>
          </p:blipFill>
          <p:spPr>
            <a:xfrm>
              <a:off x="4999560" y="2378900"/>
              <a:ext cx="2364936" cy="1201438"/>
            </a:xfrm>
            <a:prstGeom prst="rect">
              <a:avLst/>
            </a:prstGeom>
            <a:ln>
              <a:solidFill>
                <a:srgbClr val="FFABAB"/>
              </a:solidFill>
            </a:ln>
          </p:spPr>
        </p:pic>
        <p:pic>
          <p:nvPicPr>
            <p:cNvPr id="4" name="Picture 3"/>
            <p:cNvPicPr>
              <a:picLocks noChangeAspect="1"/>
            </p:cNvPicPr>
            <p:nvPr/>
          </p:nvPicPr>
          <p:blipFill>
            <a:blip r:embed="rId4"/>
            <a:stretch>
              <a:fillRect/>
            </a:stretch>
          </p:blipFill>
          <p:spPr>
            <a:xfrm>
              <a:off x="2584365" y="2037288"/>
              <a:ext cx="2286000" cy="1543050"/>
            </a:xfrm>
            <a:prstGeom prst="rect">
              <a:avLst/>
            </a:prstGeom>
            <a:ln>
              <a:solidFill>
                <a:srgbClr val="FFABAB"/>
              </a:solidFill>
            </a:ln>
          </p:spPr>
        </p:pic>
        <p:pic>
          <p:nvPicPr>
            <p:cNvPr id="5" name="Picture 4"/>
            <p:cNvPicPr>
              <a:picLocks noChangeAspect="1"/>
            </p:cNvPicPr>
            <p:nvPr/>
          </p:nvPicPr>
          <p:blipFill>
            <a:blip r:embed="rId5"/>
            <a:stretch>
              <a:fillRect/>
            </a:stretch>
          </p:blipFill>
          <p:spPr>
            <a:xfrm>
              <a:off x="7493692" y="1770588"/>
              <a:ext cx="4486275" cy="1809750"/>
            </a:xfrm>
            <a:prstGeom prst="rect">
              <a:avLst/>
            </a:prstGeom>
            <a:ln>
              <a:solidFill>
                <a:srgbClr val="FFABAB"/>
              </a:solidFill>
            </a:ln>
          </p:spPr>
        </p:pic>
      </p:grpSp>
      <p:sp>
        <p:nvSpPr>
          <p:cNvPr id="7" name="TextBox 6"/>
          <p:cNvSpPr txBox="1"/>
          <p:nvPr/>
        </p:nvSpPr>
        <p:spPr>
          <a:xfrm>
            <a:off x="772980" y="1623756"/>
            <a:ext cx="10668000" cy="1638910"/>
          </a:xfrm>
          <a:prstGeom prst="rect">
            <a:avLst/>
          </a:prstGeom>
          <a:noFill/>
          <a:ln>
            <a:noFill/>
          </a:ln>
        </p:spPr>
        <p:txBody>
          <a:bodyPr wrap="square" rtlCol="0">
            <a:spAutoFit/>
          </a:bodyPr>
          <a:lstStyle/>
          <a:p>
            <a:pPr algn="ctr" defTabSz="457200"/>
            <a:r>
              <a:rPr lang="en-US" sz="2400"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do we know till now??</a:t>
            </a:r>
          </a:p>
          <a:p>
            <a:pPr marL="285750" indent="-285750" algn="just" defTabSz="45720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Energy is a conserved quantity. Change in total energy (</a:t>
            </a:r>
            <a:r>
              <a:rPr lang="el-GR" sz="1600" i="1" dirty="0">
                <a:solidFill>
                  <a:schemeClr val="accent5">
                    <a:lumMod val="50000"/>
                  </a:schemeClr>
                </a:solidFill>
                <a:latin typeface="Arial" panose="020B0604020202020204" pitchFamily="34" charset="0"/>
                <a:cs typeface="Arial" panose="020B0604020202020204" pitchFamily="34" charset="0"/>
              </a:rPr>
              <a:t>Δ</a:t>
            </a:r>
            <a:r>
              <a:rPr lang="en-US" sz="1600" i="1" dirty="0">
                <a:solidFill>
                  <a:schemeClr val="accent5">
                    <a:lumMod val="50000"/>
                  </a:schemeClr>
                </a:solidFill>
                <a:latin typeface="Arial" panose="020B0604020202020204" pitchFamily="34" charset="0"/>
                <a:cs typeface="Arial" panose="020B0604020202020204" pitchFamily="34" charset="0"/>
              </a:rPr>
              <a:t>E) </a:t>
            </a:r>
            <a:r>
              <a:rPr lang="en-US" sz="1600" dirty="0">
                <a:solidFill>
                  <a:schemeClr val="accent5">
                    <a:lumMod val="50000"/>
                  </a:schemeClr>
                </a:solidFill>
                <a:latin typeface="Arial" panose="020B0604020202020204" pitchFamily="34" charset="0"/>
                <a:cs typeface="Arial" panose="020B0604020202020204" pitchFamily="34" charset="0"/>
              </a:rPr>
              <a:t>is equal to the net energy interaction taking place at the boundary</a:t>
            </a:r>
          </a:p>
          <a:p>
            <a:pPr marL="285750" indent="-285750" algn="just" defTabSz="45720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Mechanism of energy interaction in terms of either work </a:t>
            </a:r>
            <a:r>
              <a:rPr lang="en-US" sz="1600" i="1" dirty="0">
                <a:solidFill>
                  <a:schemeClr val="accent5">
                    <a:lumMod val="50000"/>
                  </a:schemeClr>
                </a:solidFill>
                <a:latin typeface="Arial" panose="020B0604020202020204" pitchFamily="34" charset="0"/>
                <a:cs typeface="Arial" panose="020B0604020202020204" pitchFamily="34" charset="0"/>
              </a:rPr>
              <a:t>(W) </a:t>
            </a:r>
            <a:r>
              <a:rPr lang="en-US" sz="1600" dirty="0">
                <a:solidFill>
                  <a:schemeClr val="accent5">
                    <a:lumMod val="50000"/>
                  </a:schemeClr>
                </a:solidFill>
                <a:latin typeface="Arial" panose="020B0604020202020204" pitchFamily="34" charset="0"/>
                <a:cs typeface="Arial" panose="020B0604020202020204" pitchFamily="34" charset="0"/>
              </a:rPr>
              <a:t>or heat </a:t>
            </a:r>
            <a:r>
              <a:rPr lang="en-US" sz="1600" i="1" dirty="0">
                <a:solidFill>
                  <a:schemeClr val="accent5">
                    <a:lumMod val="50000"/>
                  </a:schemeClr>
                </a:solidFill>
                <a:latin typeface="Arial" panose="020B0604020202020204" pitchFamily="34" charset="0"/>
                <a:cs typeface="Arial" panose="020B0604020202020204" pitchFamily="34" charset="0"/>
              </a:rPr>
              <a:t>(Q)</a:t>
            </a:r>
          </a:p>
          <a:p>
            <a:pPr marL="285750" indent="-285750" algn="just" defTabSz="45720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Temperature (T; </a:t>
            </a:r>
            <a:r>
              <a:rPr lang="en-US" sz="1600" dirty="0">
                <a:solidFill>
                  <a:srgbClr val="FF0000"/>
                </a:solidFill>
                <a:latin typeface="Arial" panose="020B0604020202020204" pitchFamily="34" charset="0"/>
                <a:cs typeface="Arial" panose="020B0604020202020204" pitchFamily="34" charset="0"/>
              </a:rPr>
              <a:t>not exactly known</a:t>
            </a:r>
            <a:r>
              <a:rPr lang="en-US" sz="1600" dirty="0">
                <a:solidFill>
                  <a:schemeClr val="accent5">
                    <a:lumMod val="50000"/>
                  </a:schemeClr>
                </a:solidFill>
                <a:latin typeface="Arial" panose="020B0604020202020204" pitchFamily="34" charset="0"/>
                <a:cs typeface="Arial" panose="020B0604020202020204" pitchFamily="34" charset="0"/>
              </a:rPr>
              <a:t>) is outcome of kinetic energy of the particles as molecular level</a:t>
            </a:r>
            <a:endParaRPr lang="en-US" sz="1600" i="1" dirty="0">
              <a:solidFill>
                <a:schemeClr val="accent5">
                  <a:lumMod val="50000"/>
                </a:schemeClr>
              </a:solidFill>
              <a:latin typeface="Arial" panose="020B0604020202020204" pitchFamily="34" charset="0"/>
              <a:cs typeface="Arial" panose="020B0604020202020204" pitchFamily="34" charset="0"/>
            </a:endParaRPr>
          </a:p>
        </p:txBody>
      </p:sp>
      <p:sp>
        <p:nvSpPr>
          <p:cNvPr id="9" name="TextBox 8"/>
          <p:cNvSpPr txBox="1"/>
          <p:nvPr/>
        </p:nvSpPr>
        <p:spPr>
          <a:xfrm>
            <a:off x="762000" y="5266792"/>
            <a:ext cx="10668000" cy="1315745"/>
          </a:xfrm>
          <a:prstGeom prst="rect">
            <a:avLst/>
          </a:prstGeom>
          <a:noFill/>
          <a:ln>
            <a:noFill/>
          </a:ln>
        </p:spPr>
        <p:txBody>
          <a:bodyPr wrap="square" rtlCol="0">
            <a:spAutoFit/>
          </a:bodyPr>
          <a:lstStyle/>
          <a:p>
            <a:pPr algn="ctr" defTabSz="457200"/>
            <a:r>
              <a:rPr lang="en-US" sz="2400"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not known till now??</a:t>
            </a:r>
          </a:p>
          <a:p>
            <a:pPr marL="285750" indent="-285750" algn="just" defTabSz="45720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Why does heat spontaneously flow from hotter object to cooler object, not other way, even when energy conservation holds?</a:t>
            </a:r>
          </a:p>
          <a:p>
            <a:pPr marL="285750" indent="-285750" algn="just" defTabSz="45720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Why just providing heat to pedal or electrical wire does not lead to lifting of weight or flow of current in wire?  </a:t>
            </a:r>
          </a:p>
        </p:txBody>
      </p:sp>
    </p:spTree>
    <p:extLst>
      <p:ext uri="{BB962C8B-B14F-4D97-AF65-F5344CB8AC3E}">
        <p14:creationId xmlns:p14="http://schemas.microsoft.com/office/powerpoint/2010/main" val="147816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2980"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Motivation/Need of Second Law of Thermodynamics</a:t>
            </a:r>
            <a:endPar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Rectangle 4"/>
          <p:cNvSpPr/>
          <p:nvPr/>
        </p:nvSpPr>
        <p:spPr>
          <a:xfrm>
            <a:off x="772980" y="1720840"/>
            <a:ext cx="10668000" cy="1954381"/>
          </a:xfrm>
          <a:prstGeom prst="rect">
            <a:avLst/>
          </a:prstGeom>
        </p:spPr>
        <p:txBody>
          <a:bodyPr wrap="square">
            <a:spAutoFit/>
          </a:bodyPr>
          <a:lstStyle/>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It predicts the direction in time of processes.</a:t>
            </a:r>
          </a:p>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It aids in determining equilibrium conditions.</a:t>
            </a:r>
          </a:p>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It allows one to determine peak performance of practical devices.</a:t>
            </a:r>
          </a:p>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It enables one to frame analysis of the factors which inhibit the realization of peak performance.</a:t>
            </a:r>
          </a:p>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It allows a rational definition of the absolute temperature scale.</a:t>
            </a:r>
          </a:p>
          <a:p>
            <a:pPr marL="285750" indent="-285750">
              <a:spcBef>
                <a:spcPts val="300"/>
              </a:spcBef>
              <a:spcAft>
                <a:spcPts val="3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It has implications beyond engineering in physics, philosophy, economics, computer science, etc.</a:t>
            </a:r>
          </a:p>
        </p:txBody>
      </p:sp>
      <p:sp>
        <p:nvSpPr>
          <p:cNvPr id="6" name="TextBox 5"/>
          <p:cNvSpPr txBox="1"/>
          <p:nvPr/>
        </p:nvSpPr>
        <p:spPr>
          <a:xfrm>
            <a:off x="769258" y="3783315"/>
            <a:ext cx="7590971" cy="2800767"/>
          </a:xfrm>
          <a:prstGeom prst="rect">
            <a:avLst/>
          </a:prstGeom>
          <a:noFill/>
          <a:ln>
            <a:noFill/>
          </a:ln>
        </p:spPr>
        <p:txBody>
          <a:bodyPr wrap="square" rtlCol="0">
            <a:spAutoFit/>
          </a:bodyPr>
          <a:lstStyle/>
          <a:p>
            <a:pPr algn="ctr" defTabSz="457200"/>
            <a:r>
              <a:rPr lang="en-US" sz="2400" b="1" i="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terms/words to familiarize with</a:t>
            </a:r>
          </a:p>
          <a:p>
            <a:pPr defTabSz="457200">
              <a:spcBef>
                <a:spcPts val="600"/>
              </a:spcBef>
              <a:spcAft>
                <a:spcPts val="300"/>
              </a:spcAft>
            </a:pPr>
            <a:r>
              <a:rPr lang="en-US"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Thermal energy reservoir</a:t>
            </a:r>
          </a:p>
          <a:p>
            <a:pPr defTabSz="457200">
              <a:spcBef>
                <a:spcPts val="300"/>
              </a:spcBef>
              <a:spcAft>
                <a:spcPts val="600"/>
              </a:spcAft>
            </a:pPr>
            <a:r>
              <a:rPr lang="en-US" sz="1600" dirty="0">
                <a:solidFill>
                  <a:schemeClr val="accent5">
                    <a:lumMod val="50000"/>
                  </a:schemeClr>
                </a:solidFill>
                <a:latin typeface="Arial" panose="020B0604020202020204" pitchFamily="34" charset="0"/>
                <a:cs typeface="Arial" panose="020B0604020202020204" pitchFamily="34" charset="0"/>
              </a:rPr>
              <a:t>Bodies of relatively large thermal masses which can supply or store the energy without changing its temperature</a:t>
            </a:r>
          </a:p>
          <a:p>
            <a:pPr defTabSz="457200">
              <a:spcBef>
                <a:spcPts val="600"/>
              </a:spcBef>
              <a:spcAft>
                <a:spcPts val="300"/>
              </a:spcAft>
            </a:pPr>
            <a:r>
              <a:rPr lang="en-US"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Source</a:t>
            </a:r>
          </a:p>
          <a:p>
            <a:pPr defTabSz="457200">
              <a:spcBef>
                <a:spcPts val="300"/>
              </a:spcBef>
              <a:spcAft>
                <a:spcPts val="600"/>
              </a:spcAft>
            </a:pPr>
            <a:r>
              <a:rPr lang="en-US" sz="1600" dirty="0">
                <a:solidFill>
                  <a:schemeClr val="accent5">
                    <a:lumMod val="50000"/>
                  </a:schemeClr>
                </a:solidFill>
                <a:latin typeface="Arial" panose="020B0604020202020204" pitchFamily="34" charset="0"/>
                <a:cs typeface="Arial" panose="020B0604020202020204" pitchFamily="34" charset="0"/>
              </a:rPr>
              <a:t>Body which supplies any amount of energy without change in its temperature</a:t>
            </a:r>
          </a:p>
          <a:p>
            <a:pPr defTabSz="457200">
              <a:spcBef>
                <a:spcPts val="300"/>
              </a:spcBef>
              <a:spcAft>
                <a:spcPts val="600"/>
              </a:spcAft>
            </a:pPr>
            <a:r>
              <a:rPr lang="en-US"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Sink</a:t>
            </a:r>
          </a:p>
          <a:p>
            <a:pPr defTabSz="457200">
              <a:spcBef>
                <a:spcPts val="300"/>
              </a:spcBef>
              <a:spcAft>
                <a:spcPts val="600"/>
              </a:spcAft>
            </a:pPr>
            <a:r>
              <a:rPr lang="en-US" sz="1600" dirty="0">
                <a:solidFill>
                  <a:schemeClr val="accent5">
                    <a:lumMod val="50000"/>
                  </a:schemeClr>
                </a:solidFill>
                <a:latin typeface="Arial" panose="020B0604020202020204" pitchFamily="34" charset="0"/>
                <a:cs typeface="Arial" panose="020B0604020202020204" pitchFamily="34" charset="0"/>
              </a:rPr>
              <a:t>Body which receives any amount of energy without change in its temperature </a:t>
            </a:r>
          </a:p>
        </p:txBody>
      </p:sp>
      <p:pic>
        <p:nvPicPr>
          <p:cNvPr id="7" name="Picture 6"/>
          <p:cNvPicPr>
            <a:picLocks noChangeAspect="1"/>
          </p:cNvPicPr>
          <p:nvPr/>
        </p:nvPicPr>
        <p:blipFill>
          <a:blip r:embed="rId2"/>
          <a:stretch>
            <a:fillRect/>
          </a:stretch>
        </p:blipFill>
        <p:spPr>
          <a:xfrm>
            <a:off x="8973230" y="3928154"/>
            <a:ext cx="2263426" cy="2655928"/>
          </a:xfrm>
          <a:prstGeom prst="rect">
            <a:avLst/>
          </a:prstGeom>
        </p:spPr>
      </p:pic>
    </p:spTree>
    <p:extLst>
      <p:ext uri="{BB962C8B-B14F-4D97-AF65-F5344CB8AC3E}">
        <p14:creationId xmlns:p14="http://schemas.microsoft.com/office/powerpoint/2010/main" val="246313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2980"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Qualitative comparison of Heat and Work</a:t>
            </a:r>
          </a:p>
        </p:txBody>
      </p:sp>
      <p:sp>
        <p:nvSpPr>
          <p:cNvPr id="6" name="TextBox 5"/>
          <p:cNvSpPr txBox="1"/>
          <p:nvPr/>
        </p:nvSpPr>
        <p:spPr>
          <a:xfrm>
            <a:off x="772980" y="1655219"/>
            <a:ext cx="7264995" cy="3493264"/>
          </a:xfrm>
          <a:prstGeom prst="rect">
            <a:avLst/>
          </a:prstGeom>
          <a:noFill/>
          <a:ln>
            <a:noFill/>
          </a:ln>
        </p:spPr>
        <p:txBody>
          <a:bodyPr wrap="square" rtlCol="0">
            <a:spAutoFit/>
          </a:bodyPr>
          <a:lstStyle/>
          <a:p>
            <a:pPr defTabSz="457200">
              <a:spcBef>
                <a:spcPts val="300"/>
              </a:spcBef>
              <a:spcAft>
                <a:spcPts val="600"/>
              </a:spcAft>
            </a:pPr>
            <a:r>
              <a:rPr lang="en-US" sz="1600" dirty="0">
                <a:solidFill>
                  <a:schemeClr val="accent5">
                    <a:lumMod val="50000"/>
                  </a:schemeClr>
                </a:solidFill>
                <a:latin typeface="Arial" panose="020B0604020202020204" pitchFamily="34" charset="0"/>
                <a:cs typeface="Arial" panose="020B0604020202020204" pitchFamily="34" charset="0"/>
              </a:rPr>
              <a:t>It is simple to observe that work can be converted into the heat directly and completely but reverse is not true.</a:t>
            </a:r>
          </a:p>
          <a:p>
            <a:pPr defTabSz="457200">
              <a:spcBef>
                <a:spcPts val="300"/>
              </a:spcBef>
              <a:spcAft>
                <a:spcPts val="600"/>
              </a:spcAft>
            </a:pPr>
            <a:r>
              <a:rPr lang="en-US"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Heat Engines</a:t>
            </a:r>
          </a:p>
          <a:p>
            <a:pPr defTabSz="457200">
              <a:spcBef>
                <a:spcPts val="300"/>
              </a:spcBef>
              <a:spcAft>
                <a:spcPts val="600"/>
              </a:spcAft>
            </a:pPr>
            <a:r>
              <a:rPr lang="en-US" sz="1600" dirty="0">
                <a:solidFill>
                  <a:schemeClr val="accent5">
                    <a:lumMod val="50000"/>
                  </a:schemeClr>
                </a:solidFill>
                <a:latin typeface="Arial" panose="020B0604020202020204" pitchFamily="34" charset="0"/>
                <a:cs typeface="Arial" panose="020B0604020202020204" pitchFamily="34" charset="0"/>
              </a:rPr>
              <a:t>The device which converts heat in to work is called heat engines</a:t>
            </a:r>
          </a:p>
          <a:p>
            <a:pPr marL="285750" indent="-285750" defTabSz="457200">
              <a:spcBef>
                <a:spcPts val="300"/>
              </a:spcBef>
              <a:spcAft>
                <a:spcPts val="6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They receive heat from a high-temperature source (solar energy, oil furnace, nuclear reactor, etc.).</a:t>
            </a:r>
          </a:p>
          <a:p>
            <a:pPr marL="285750" indent="-285750" defTabSz="457200">
              <a:spcBef>
                <a:spcPts val="300"/>
              </a:spcBef>
              <a:spcAft>
                <a:spcPts val="6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They convert part of this heat to work (usually in the form of a rotating shaft).</a:t>
            </a:r>
          </a:p>
          <a:p>
            <a:pPr marL="285750" indent="-285750" defTabSz="457200">
              <a:spcBef>
                <a:spcPts val="300"/>
              </a:spcBef>
              <a:spcAft>
                <a:spcPts val="6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They reject the remaining waste heat to a low-temperature sink (the atmosphere, rivers, etc.).</a:t>
            </a:r>
          </a:p>
          <a:p>
            <a:pPr marL="285750" indent="-285750" defTabSz="457200">
              <a:spcBef>
                <a:spcPts val="300"/>
              </a:spcBef>
              <a:spcAft>
                <a:spcPts val="6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They operate on a cycle.</a:t>
            </a:r>
          </a:p>
        </p:txBody>
      </p:sp>
      <p:pic>
        <p:nvPicPr>
          <p:cNvPr id="2" name="Picture 1"/>
          <p:cNvPicPr>
            <a:picLocks noChangeAspect="1"/>
          </p:cNvPicPr>
          <p:nvPr/>
        </p:nvPicPr>
        <p:blipFill>
          <a:blip r:embed="rId2"/>
          <a:stretch>
            <a:fillRect/>
          </a:stretch>
        </p:blipFill>
        <p:spPr>
          <a:xfrm>
            <a:off x="9056914" y="1746211"/>
            <a:ext cx="2601501" cy="1682789"/>
          </a:xfrm>
          <a:prstGeom prst="rect">
            <a:avLst/>
          </a:prstGeom>
        </p:spPr>
      </p:pic>
      <p:pic>
        <p:nvPicPr>
          <p:cNvPr id="8" name="Picture 7"/>
          <p:cNvPicPr>
            <a:picLocks noChangeAspect="1"/>
          </p:cNvPicPr>
          <p:nvPr/>
        </p:nvPicPr>
        <p:blipFill>
          <a:blip r:embed="rId3"/>
          <a:stretch>
            <a:fillRect/>
          </a:stretch>
        </p:blipFill>
        <p:spPr>
          <a:xfrm>
            <a:off x="9056914" y="3532477"/>
            <a:ext cx="3135086" cy="3106585"/>
          </a:xfrm>
          <a:prstGeom prst="rect">
            <a:avLst/>
          </a:prstGeom>
        </p:spPr>
      </p:pic>
      <p:pic>
        <p:nvPicPr>
          <p:cNvPr id="3" name="Picture 2"/>
          <p:cNvPicPr>
            <a:picLocks noChangeAspect="1"/>
          </p:cNvPicPr>
          <p:nvPr/>
        </p:nvPicPr>
        <p:blipFill rotWithShape="1">
          <a:blip r:embed="rId4"/>
          <a:srcRect l="5108" r="1948"/>
          <a:stretch/>
        </p:blipFill>
        <p:spPr>
          <a:xfrm>
            <a:off x="7350364" y="4074426"/>
            <a:ext cx="1706550" cy="2575062"/>
          </a:xfrm>
          <a:prstGeom prst="rect">
            <a:avLst/>
          </a:prstGeom>
        </p:spPr>
      </p:pic>
      <p:grpSp>
        <p:nvGrpSpPr>
          <p:cNvPr id="12" name="Group 11"/>
          <p:cNvGrpSpPr/>
          <p:nvPr/>
        </p:nvGrpSpPr>
        <p:grpSpPr>
          <a:xfrm>
            <a:off x="3171227" y="5251791"/>
            <a:ext cx="4077811" cy="1387271"/>
            <a:chOff x="1222011" y="5373880"/>
            <a:chExt cx="4077811" cy="1387271"/>
          </a:xfrm>
        </p:grpSpPr>
        <p:pic>
          <p:nvPicPr>
            <p:cNvPr id="9" name="Picture 8"/>
            <p:cNvPicPr>
              <a:picLocks noChangeAspect="1"/>
            </p:cNvPicPr>
            <p:nvPr/>
          </p:nvPicPr>
          <p:blipFill>
            <a:blip r:embed="rId5"/>
            <a:stretch>
              <a:fillRect/>
            </a:stretch>
          </p:blipFill>
          <p:spPr>
            <a:xfrm>
              <a:off x="1222011" y="5373880"/>
              <a:ext cx="4077811" cy="740101"/>
            </a:xfrm>
            <a:prstGeom prst="rect">
              <a:avLst/>
            </a:prstGeom>
            <a:ln>
              <a:solidFill>
                <a:srgbClr val="FFABAB"/>
              </a:solidFill>
            </a:ln>
          </p:spPr>
        </p:pic>
        <p:pic>
          <p:nvPicPr>
            <p:cNvPr id="10" name="Picture 9"/>
            <p:cNvPicPr>
              <a:picLocks noChangeAspect="1"/>
            </p:cNvPicPr>
            <p:nvPr/>
          </p:nvPicPr>
          <p:blipFill>
            <a:blip r:embed="rId6"/>
            <a:stretch>
              <a:fillRect/>
            </a:stretch>
          </p:blipFill>
          <p:spPr>
            <a:xfrm>
              <a:off x="1222011" y="6043112"/>
              <a:ext cx="1342999" cy="718039"/>
            </a:xfrm>
            <a:prstGeom prst="rect">
              <a:avLst/>
            </a:prstGeom>
            <a:ln>
              <a:solidFill>
                <a:srgbClr val="FFABAB"/>
              </a:solidFill>
            </a:ln>
          </p:spPr>
        </p:pic>
        <p:pic>
          <p:nvPicPr>
            <p:cNvPr id="11" name="Picture 10"/>
            <p:cNvPicPr>
              <a:picLocks noChangeAspect="1"/>
            </p:cNvPicPr>
            <p:nvPr/>
          </p:nvPicPr>
          <p:blipFill>
            <a:blip r:embed="rId7"/>
            <a:stretch>
              <a:fillRect/>
            </a:stretch>
          </p:blipFill>
          <p:spPr>
            <a:xfrm>
              <a:off x="3860230" y="6144341"/>
              <a:ext cx="1439592" cy="573289"/>
            </a:xfrm>
            <a:prstGeom prst="rect">
              <a:avLst/>
            </a:prstGeom>
            <a:ln>
              <a:solidFill>
                <a:srgbClr val="FFABAB"/>
              </a:solidFill>
            </a:ln>
          </p:spPr>
        </p:pic>
      </p:grpSp>
      <p:sp>
        <p:nvSpPr>
          <p:cNvPr id="13" name="Explosion 2 12"/>
          <p:cNvSpPr/>
          <p:nvPr/>
        </p:nvSpPr>
        <p:spPr>
          <a:xfrm rot="20562777">
            <a:off x="905981" y="5170314"/>
            <a:ext cx="3102427" cy="830104"/>
          </a:xfrm>
          <a:prstGeom prst="irregularSeal2">
            <a:avLst/>
          </a:prstGeom>
          <a:gradFill>
            <a:gsLst>
              <a:gs pos="100000">
                <a:srgbClr val="FFABAB"/>
              </a:gs>
              <a:gs pos="53000">
                <a:schemeClr val="bg1"/>
              </a:gs>
              <a:gs pos="0">
                <a:srgbClr val="EE3E2D"/>
              </a:gs>
            </a:gsLst>
            <a:lin ang="0" scaled="1"/>
          </a:gradFill>
        </p:spPr>
        <p:txBody>
          <a:bodyPr wrap="square">
            <a:spAutoFit/>
          </a:bodyPr>
          <a:lstStyle/>
          <a:p>
            <a:r>
              <a:rPr lang="en-US" i="1"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Arial" panose="020B0604020202020204" pitchFamily="34" charset="0"/>
              </a:rPr>
              <a:t>Ƞ</a:t>
            </a:r>
            <a:r>
              <a:rPr lang="en-US" i="1" baseline="-250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Arial" panose="020B0604020202020204" pitchFamily="34" charset="0"/>
              </a:rPr>
              <a:t>th</a:t>
            </a:r>
            <a:r>
              <a:rPr lang="en-US"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Arial" panose="020B0604020202020204" pitchFamily="34" charset="0"/>
              </a:rPr>
              <a:t> &lt; 100% </a:t>
            </a:r>
            <a:endParaRPr lang="en-US"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85977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2980"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Statements of Second Law of Thermodynamics</a:t>
            </a:r>
          </a:p>
        </p:txBody>
      </p:sp>
      <p:grpSp>
        <p:nvGrpSpPr>
          <p:cNvPr id="15" name="Group 14"/>
          <p:cNvGrpSpPr/>
          <p:nvPr/>
        </p:nvGrpSpPr>
        <p:grpSpPr>
          <a:xfrm>
            <a:off x="772980" y="3370766"/>
            <a:ext cx="10884431" cy="1607632"/>
            <a:chOff x="772980" y="3167568"/>
            <a:chExt cx="10884431" cy="1607632"/>
          </a:xfrm>
        </p:grpSpPr>
        <p:sp>
          <p:nvSpPr>
            <p:cNvPr id="8" name="Rectangle 7"/>
            <p:cNvSpPr/>
            <p:nvPr/>
          </p:nvSpPr>
          <p:spPr>
            <a:xfrm>
              <a:off x="772980" y="3167568"/>
              <a:ext cx="2057306" cy="3139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pPr algn="ctr">
                <a:lnSpc>
                  <a:spcPct val="90000"/>
                </a:lnSpc>
                <a:spcBef>
                  <a:spcPct val="0"/>
                </a:spcBef>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Kelvin-Planck</a:t>
              </a:r>
            </a:p>
          </p:txBody>
        </p:sp>
        <p:sp>
          <p:nvSpPr>
            <p:cNvPr id="9" name="Rectangle 8"/>
            <p:cNvSpPr/>
            <p:nvPr/>
          </p:nvSpPr>
          <p:spPr>
            <a:xfrm>
              <a:off x="1770749" y="3488248"/>
              <a:ext cx="8563430" cy="861774"/>
            </a:xfrm>
            <a:prstGeom prst="rect">
              <a:avLst/>
            </a:prstGeom>
            <a:ln>
              <a:solidFill>
                <a:srgbClr val="2F5597"/>
              </a:solidFill>
            </a:ln>
          </p:spPr>
          <p:txBody>
            <a:bodyPr wrap="square">
              <a:spAutoFit/>
            </a:bodyPr>
            <a:lstStyle/>
            <a:p>
              <a:r>
                <a:rPr lang="en-US" sz="1600" dirty="0">
                  <a:solidFill>
                    <a:schemeClr val="accent5">
                      <a:lumMod val="50000"/>
                    </a:schemeClr>
                  </a:solidFill>
                  <a:latin typeface="Arial" panose="020B0604020202020204" pitchFamily="34" charset="0"/>
                  <a:cs typeface="Arial" panose="020B0604020202020204" pitchFamily="34" charset="0"/>
                </a:rPr>
                <a:t>It is impossible for any system to operate in a thermodynamic cycle and deliver a net amount of work to its surroundings while receiving an energy transfer by heat from a single thermal reservoir </a:t>
              </a:r>
            </a:p>
          </p:txBody>
        </p:sp>
        <p:pic>
          <p:nvPicPr>
            <p:cNvPr id="10" name="Picture 9"/>
            <p:cNvPicPr>
              <a:picLocks noChangeAspect="1"/>
            </p:cNvPicPr>
            <p:nvPr/>
          </p:nvPicPr>
          <p:blipFill>
            <a:blip r:embed="rId2"/>
            <a:stretch>
              <a:fillRect/>
            </a:stretch>
          </p:blipFill>
          <p:spPr>
            <a:xfrm>
              <a:off x="2736843" y="4056732"/>
              <a:ext cx="4618723" cy="718468"/>
            </a:xfrm>
            <a:prstGeom prst="rect">
              <a:avLst/>
            </a:prstGeom>
          </p:spPr>
        </p:pic>
        <p:pic>
          <p:nvPicPr>
            <p:cNvPr id="11" name="Picture 10"/>
            <p:cNvPicPr>
              <a:picLocks noChangeAspect="1"/>
            </p:cNvPicPr>
            <p:nvPr/>
          </p:nvPicPr>
          <p:blipFill>
            <a:blip r:embed="rId3"/>
            <a:stretch>
              <a:fillRect/>
            </a:stretch>
          </p:blipFill>
          <p:spPr>
            <a:xfrm>
              <a:off x="7444251" y="4049984"/>
              <a:ext cx="4213160" cy="725216"/>
            </a:xfrm>
            <a:prstGeom prst="rect">
              <a:avLst/>
            </a:prstGeom>
          </p:spPr>
        </p:pic>
      </p:grpSp>
      <p:grpSp>
        <p:nvGrpSpPr>
          <p:cNvPr id="17" name="Group 16"/>
          <p:cNvGrpSpPr/>
          <p:nvPr/>
        </p:nvGrpSpPr>
        <p:grpSpPr>
          <a:xfrm>
            <a:off x="772980" y="5382746"/>
            <a:ext cx="8501663" cy="912064"/>
            <a:chOff x="772980" y="5382746"/>
            <a:chExt cx="8501663" cy="912064"/>
          </a:xfrm>
        </p:grpSpPr>
        <p:sp>
          <p:nvSpPr>
            <p:cNvPr id="12" name="Rectangle 11"/>
            <p:cNvSpPr/>
            <p:nvPr/>
          </p:nvSpPr>
          <p:spPr>
            <a:xfrm>
              <a:off x="772980" y="5382746"/>
              <a:ext cx="2057306" cy="3139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pPr algn="ctr">
                <a:lnSpc>
                  <a:spcPct val="90000"/>
                </a:lnSpc>
                <a:spcBef>
                  <a:spcPct val="0"/>
                </a:spcBef>
              </a:pPr>
              <a:r>
                <a:rPr lang="en-US" sz="1600" dirty="0" err="1">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Carathéodory</a:t>
              </a:r>
              <a:endPar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13" name="Rectangle 12"/>
            <p:cNvSpPr/>
            <p:nvPr/>
          </p:nvSpPr>
          <p:spPr>
            <a:xfrm>
              <a:off x="1770749" y="5710035"/>
              <a:ext cx="7503894" cy="584775"/>
            </a:xfrm>
            <a:prstGeom prst="rect">
              <a:avLst/>
            </a:prstGeom>
            <a:ln>
              <a:solidFill>
                <a:srgbClr val="2F5597"/>
              </a:solidFill>
            </a:ln>
          </p:spPr>
          <p:txBody>
            <a:bodyPr wrap="square">
              <a:spAutoFit/>
            </a:bodyPr>
            <a:lstStyle/>
            <a:p>
              <a:r>
                <a:rPr lang="en-US" sz="1600" dirty="0">
                  <a:solidFill>
                    <a:schemeClr val="accent5">
                      <a:lumMod val="50000"/>
                    </a:schemeClr>
                  </a:solidFill>
                  <a:latin typeface="Arial" panose="020B0604020202020204" pitchFamily="34" charset="0"/>
                  <a:cs typeface="Arial" panose="020B0604020202020204" pitchFamily="34" charset="0"/>
                </a:rPr>
                <a:t>In the neighborhood of any equilibrium state of a thermodynamic system, there are equilibrium states that are adiabatically inaccessible </a:t>
              </a:r>
            </a:p>
          </p:txBody>
        </p:sp>
      </p:grpSp>
      <p:grpSp>
        <p:nvGrpSpPr>
          <p:cNvPr id="16" name="Group 15"/>
          <p:cNvGrpSpPr/>
          <p:nvPr/>
        </p:nvGrpSpPr>
        <p:grpSpPr>
          <a:xfrm>
            <a:off x="772980" y="1668148"/>
            <a:ext cx="11085197" cy="1301787"/>
            <a:chOff x="772980" y="1668148"/>
            <a:chExt cx="11085197" cy="1301787"/>
          </a:xfrm>
        </p:grpSpPr>
        <p:sp>
          <p:nvSpPr>
            <p:cNvPr id="5" name="Rectangle 4"/>
            <p:cNvSpPr/>
            <p:nvPr/>
          </p:nvSpPr>
          <p:spPr>
            <a:xfrm>
              <a:off x="772980" y="1668148"/>
              <a:ext cx="2057306" cy="3139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pPr algn="ctr">
                <a:lnSpc>
                  <a:spcPct val="90000"/>
                </a:lnSpc>
                <a:spcBef>
                  <a:spcPct val="0"/>
                </a:spcBef>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Clausius Statement</a:t>
              </a:r>
            </a:p>
          </p:txBody>
        </p:sp>
        <p:sp>
          <p:nvSpPr>
            <p:cNvPr id="6" name="Rectangle 5"/>
            <p:cNvSpPr/>
            <p:nvPr/>
          </p:nvSpPr>
          <p:spPr>
            <a:xfrm>
              <a:off x="1770749" y="1964206"/>
              <a:ext cx="5544457" cy="338554"/>
            </a:xfrm>
            <a:prstGeom prst="rect">
              <a:avLst/>
            </a:prstGeom>
            <a:ln>
              <a:solidFill>
                <a:srgbClr val="2F5597"/>
              </a:solidFill>
            </a:ln>
          </p:spPr>
          <p:txBody>
            <a:bodyPr wrap="square">
              <a:spAutoFit/>
            </a:bodyPr>
            <a:lstStyle/>
            <a:p>
              <a:r>
                <a:rPr lang="en-US" sz="1600" dirty="0">
                  <a:solidFill>
                    <a:schemeClr val="accent5">
                      <a:lumMod val="50000"/>
                    </a:schemeClr>
                  </a:solidFill>
                  <a:latin typeface="Arial" panose="020B0604020202020204" pitchFamily="34" charset="0"/>
                  <a:cs typeface="Arial" panose="020B0604020202020204" pitchFamily="34" charset="0"/>
                </a:rPr>
                <a:t>“Heat cannot, of itself, pass from a colder to a hotter body” </a:t>
              </a:r>
            </a:p>
          </p:txBody>
        </p:sp>
        <p:pic>
          <p:nvPicPr>
            <p:cNvPr id="7" name="Picture 6"/>
            <p:cNvPicPr>
              <a:picLocks noChangeAspect="1"/>
            </p:cNvPicPr>
            <p:nvPr/>
          </p:nvPicPr>
          <p:blipFill>
            <a:blip r:embed="rId4"/>
            <a:stretch>
              <a:fillRect/>
            </a:stretch>
          </p:blipFill>
          <p:spPr>
            <a:xfrm>
              <a:off x="7829651" y="1746830"/>
              <a:ext cx="4028526" cy="968798"/>
            </a:xfrm>
            <a:prstGeom prst="rect">
              <a:avLst/>
            </a:prstGeom>
          </p:spPr>
        </p:pic>
        <p:pic>
          <p:nvPicPr>
            <p:cNvPr id="14" name="Picture 13"/>
            <p:cNvPicPr>
              <a:picLocks noChangeAspect="1"/>
            </p:cNvPicPr>
            <p:nvPr/>
          </p:nvPicPr>
          <p:blipFill>
            <a:blip r:embed="rId5"/>
            <a:stretch>
              <a:fillRect/>
            </a:stretch>
          </p:blipFill>
          <p:spPr>
            <a:xfrm>
              <a:off x="1770749" y="2465110"/>
              <a:ext cx="5114925" cy="504825"/>
            </a:xfrm>
            <a:prstGeom prst="rect">
              <a:avLst/>
            </a:prstGeom>
            <a:ln>
              <a:solidFill>
                <a:srgbClr val="2F5597"/>
              </a:solidFill>
            </a:ln>
          </p:spPr>
        </p:pic>
      </p:grpSp>
    </p:spTree>
    <p:extLst>
      <p:ext uri="{BB962C8B-B14F-4D97-AF65-F5344CB8AC3E}">
        <p14:creationId xmlns:p14="http://schemas.microsoft.com/office/powerpoint/2010/main" val="360433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24855"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Ideal and Actual Processes (Second Law Restriction)</a:t>
            </a:r>
          </a:p>
        </p:txBody>
      </p:sp>
      <p:sp>
        <p:nvSpPr>
          <p:cNvPr id="5" name="Rectangle 4"/>
          <p:cNvSpPr/>
          <p:nvPr/>
        </p:nvSpPr>
        <p:spPr>
          <a:xfrm>
            <a:off x="1770943" y="1689580"/>
            <a:ext cx="8694034" cy="338554"/>
          </a:xfrm>
          <a:prstGeom prst="rect">
            <a:avLst/>
          </a:prstGeom>
          <a:ln>
            <a:noFill/>
          </a:ln>
        </p:spPr>
        <p:txBody>
          <a:bodyPr wrap="square">
            <a:spAutoFit/>
          </a:bodyPr>
          <a:lstStyle/>
          <a:p>
            <a:r>
              <a:rPr lang="en-US" sz="1600" dirty="0">
                <a:solidFill>
                  <a:schemeClr val="accent5">
                    <a:lumMod val="50000"/>
                  </a:schemeClr>
                </a:solidFill>
                <a:latin typeface="Arial" panose="020B0604020202020204" pitchFamily="34" charset="0"/>
                <a:cs typeface="Arial" panose="020B0604020202020204" pitchFamily="34" charset="0"/>
              </a:rPr>
              <a:t>As no machine can achieve 100% efficiency, then, </a:t>
            </a:r>
            <a:r>
              <a:rPr lang="en-US" sz="1600"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maximum</a:t>
            </a:r>
            <a:r>
              <a:rPr lang="en-US" sz="1600" u="sng" dirty="0">
                <a:solidFill>
                  <a:schemeClr val="accent5">
                    <a:lumMod val="50000"/>
                  </a:schemeClr>
                </a:solidFill>
                <a:latin typeface="Arial" panose="020B0604020202020204" pitchFamily="34" charset="0"/>
                <a:cs typeface="Arial" panose="020B0604020202020204" pitchFamily="34" charset="0"/>
              </a:rPr>
              <a:t> </a:t>
            </a:r>
            <a:r>
              <a:rPr lang="en-US" sz="1600" dirty="0">
                <a:solidFill>
                  <a:schemeClr val="accent5">
                    <a:lumMod val="50000"/>
                  </a:schemeClr>
                </a:solidFill>
                <a:latin typeface="Arial" panose="020B0604020202020204" pitchFamily="34" charset="0"/>
                <a:cs typeface="Arial" panose="020B0604020202020204" pitchFamily="34" charset="0"/>
              </a:rPr>
              <a:t>efficiency and </a:t>
            </a:r>
            <a:r>
              <a:rPr lang="en-US" sz="1600"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how</a:t>
            </a:r>
            <a:r>
              <a:rPr lang="en-US" sz="1600" dirty="0">
                <a:solidFill>
                  <a:schemeClr val="accent5">
                    <a:lumMod val="50000"/>
                  </a:schemeClr>
                </a:solidFill>
                <a:latin typeface="Arial" panose="020B0604020202020204" pitchFamily="34" charset="0"/>
                <a:cs typeface="Arial" panose="020B0604020202020204" pitchFamily="34" charset="0"/>
              </a:rPr>
              <a:t>??</a:t>
            </a:r>
          </a:p>
        </p:txBody>
      </p:sp>
      <p:sp>
        <p:nvSpPr>
          <p:cNvPr id="6" name="Rectangle 5"/>
          <p:cNvSpPr/>
          <p:nvPr/>
        </p:nvSpPr>
        <p:spPr>
          <a:xfrm>
            <a:off x="772980" y="2163024"/>
            <a:ext cx="10668000" cy="1138773"/>
          </a:xfrm>
          <a:prstGeom prst="rect">
            <a:avLst/>
          </a:prstGeom>
          <a:ln>
            <a:noFill/>
          </a:ln>
        </p:spPr>
        <p:txBody>
          <a:bodyPr wrap="square">
            <a:spAutoFit/>
          </a:bodyPr>
          <a:lstStyle/>
          <a:p>
            <a:r>
              <a:rPr lang="en-US" sz="1600" b="1" u="sng" dirty="0">
                <a:solidFill>
                  <a:schemeClr val="accent5">
                    <a:lumMod val="50000"/>
                  </a:schemeClr>
                </a:solidFill>
                <a:latin typeface="Arial" panose="020B0604020202020204" pitchFamily="34" charset="0"/>
                <a:cs typeface="Arial" panose="020B0604020202020204" pitchFamily="34" charset="0"/>
              </a:rPr>
              <a:t>Reversible process</a:t>
            </a:r>
            <a:r>
              <a:rPr lang="en-US" sz="1600" b="1" dirty="0">
                <a:solidFill>
                  <a:schemeClr val="accent5">
                    <a:lumMod val="50000"/>
                  </a:schemeClr>
                </a:solidFill>
                <a:latin typeface="Arial" panose="020B0604020202020204" pitchFamily="34" charset="0"/>
                <a:cs typeface="Arial" panose="020B0604020202020204" pitchFamily="34" charset="0"/>
              </a:rPr>
              <a:t>: </a:t>
            </a:r>
            <a:r>
              <a:rPr lang="en-US" sz="1600" dirty="0">
                <a:solidFill>
                  <a:schemeClr val="accent5">
                    <a:lumMod val="50000"/>
                  </a:schemeClr>
                </a:solidFill>
                <a:latin typeface="Arial" panose="020B0604020202020204" pitchFamily="34" charset="0"/>
                <a:cs typeface="Arial" panose="020B0604020202020204" pitchFamily="34" charset="0"/>
              </a:rPr>
              <a:t>A process in which it is possible to return both the system and surroundings to their original states </a:t>
            </a:r>
          </a:p>
          <a:p>
            <a:r>
              <a:rPr lang="en-US" sz="1600" b="1" u="sng" dirty="0">
                <a:solidFill>
                  <a:schemeClr val="accent5">
                    <a:lumMod val="50000"/>
                  </a:schemeClr>
                </a:solidFill>
                <a:latin typeface="Arial" panose="020B0604020202020204" pitchFamily="34" charset="0"/>
                <a:cs typeface="Arial" panose="020B0604020202020204" pitchFamily="34" charset="0"/>
              </a:rPr>
              <a:t>Irreversible process:</a:t>
            </a:r>
            <a:r>
              <a:rPr lang="en-US" dirty="0"/>
              <a:t> </a:t>
            </a:r>
            <a:r>
              <a:rPr lang="en-US" sz="1600" dirty="0">
                <a:solidFill>
                  <a:schemeClr val="accent5">
                    <a:lumMod val="50000"/>
                  </a:schemeClr>
                </a:solidFill>
                <a:latin typeface="Arial" panose="020B0604020202020204" pitchFamily="34" charset="0"/>
                <a:cs typeface="Arial" panose="020B0604020202020204" pitchFamily="34" charset="0"/>
              </a:rPr>
              <a:t>A process in which it is impossible to return both the system and surroundings to their original states </a:t>
            </a:r>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93" y="3301797"/>
            <a:ext cx="1874170" cy="269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5"/>
          <p:cNvSpPr>
            <a:spLocks noChangeArrowheads="1"/>
          </p:cNvSpPr>
          <p:nvPr/>
        </p:nvSpPr>
        <p:spPr bwMode="auto">
          <a:xfrm>
            <a:off x="334729" y="6094326"/>
            <a:ext cx="2539099" cy="276999"/>
          </a:xfrm>
          <a:prstGeom prst="rect">
            <a:avLst/>
          </a:prstGeom>
          <a:ln>
            <a:noFill/>
          </a:ln>
        </p:spPr>
        <p:txBody>
          <a:bodyPr wrap="square">
            <a:spAutoFit/>
          </a:bodyPr>
          <a:lstStyle/>
          <a:p>
            <a:r>
              <a:rPr lang="en-US" altLang="en-US" sz="1200" dirty="0">
                <a:solidFill>
                  <a:schemeClr val="accent5">
                    <a:lumMod val="50000"/>
                  </a:schemeClr>
                </a:solidFill>
                <a:latin typeface="Arial" panose="020B0604020202020204" pitchFamily="34" charset="0"/>
                <a:cs typeface="Arial" panose="020B0604020202020204" pitchFamily="34" charset="0"/>
              </a:rPr>
              <a:t>Two familiar reversible processes</a:t>
            </a:r>
          </a:p>
        </p:txBody>
      </p:sp>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550" y="3050160"/>
            <a:ext cx="2880221" cy="186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187" y="4728196"/>
            <a:ext cx="2880221" cy="196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6"/>
          <p:cNvSpPr>
            <a:spLocks noChangeArrowheads="1"/>
          </p:cNvSpPr>
          <p:nvPr/>
        </p:nvSpPr>
        <p:spPr bwMode="auto">
          <a:xfrm>
            <a:off x="5834742" y="6232825"/>
            <a:ext cx="6357258" cy="338554"/>
          </a:xfrm>
          <a:prstGeom prst="rect">
            <a:avLst/>
          </a:prstGeom>
          <a:ln>
            <a:noFill/>
          </a:ln>
        </p:spPr>
        <p:txBody>
          <a:bodyPr wrap="square">
            <a:spAutoFit/>
          </a:bodyPr>
          <a:lstStyle/>
          <a:p>
            <a:r>
              <a:rPr lang="en-US" altLang="en-US" sz="1600" dirty="0">
                <a:solidFill>
                  <a:schemeClr val="accent5">
                    <a:lumMod val="50000"/>
                  </a:schemeClr>
                </a:solidFill>
                <a:latin typeface="Arial" panose="020B0604020202020204" pitchFamily="34" charset="0"/>
                <a:cs typeface="Arial" panose="020B0604020202020204" pitchFamily="34" charset="0"/>
              </a:rPr>
              <a:t>Reversible processes deliver the most and consume the least work.</a:t>
            </a:r>
          </a:p>
        </p:txBody>
      </p:sp>
      <p:sp>
        <p:nvSpPr>
          <p:cNvPr id="13" name="Rectangle 8"/>
          <p:cNvSpPr>
            <a:spLocks noChangeArrowheads="1"/>
          </p:cNvSpPr>
          <p:nvPr/>
        </p:nvSpPr>
        <p:spPr bwMode="auto">
          <a:xfrm>
            <a:off x="6169889" y="3278206"/>
            <a:ext cx="5781209"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285750" indent="-285750">
              <a:spcBef>
                <a:spcPts val="600"/>
              </a:spcBef>
              <a:spcAft>
                <a:spcPts val="600"/>
              </a:spcAft>
              <a:buClr>
                <a:schemeClr val="accent5">
                  <a:lumMod val="50000"/>
                </a:schemeClr>
              </a:buClr>
              <a:buFont typeface="Wingdings" panose="05000000000000000000" pitchFamily="2" charset="2"/>
              <a:buChar char="Ø"/>
            </a:pPr>
            <a:r>
              <a:rPr lang="en-US" altLang="en-US" sz="1600" dirty="0">
                <a:solidFill>
                  <a:schemeClr val="accent5">
                    <a:lumMod val="50000"/>
                  </a:schemeClr>
                </a:solidFill>
              </a:rPr>
              <a:t>All the processes occurring in nature are irreversible.</a:t>
            </a:r>
          </a:p>
          <a:p>
            <a:pPr marL="285750" indent="-285750">
              <a:spcBef>
                <a:spcPts val="600"/>
              </a:spcBef>
              <a:spcAft>
                <a:spcPts val="600"/>
              </a:spcAft>
              <a:buClr>
                <a:schemeClr val="accent5">
                  <a:lumMod val="50000"/>
                </a:schemeClr>
              </a:buClr>
              <a:buFont typeface="Wingdings" panose="05000000000000000000" pitchFamily="2" charset="2"/>
              <a:buChar char="Ø"/>
            </a:pPr>
            <a:r>
              <a:rPr lang="en-US" altLang="en-US" sz="1600" b="1" i="1" dirty="0">
                <a:solidFill>
                  <a:schemeClr val="accent5">
                    <a:lumMod val="50000"/>
                  </a:schemeClr>
                </a:solidFill>
              </a:rPr>
              <a:t>Why are we interested</a:t>
            </a:r>
            <a:r>
              <a:rPr lang="en-US" altLang="en-US" sz="1600" b="1" dirty="0">
                <a:solidFill>
                  <a:schemeClr val="accent5">
                    <a:lumMod val="50000"/>
                  </a:schemeClr>
                </a:solidFill>
              </a:rPr>
              <a:t> in reversible processes?</a:t>
            </a:r>
          </a:p>
          <a:p>
            <a:pPr marL="285750" indent="-285750">
              <a:spcBef>
                <a:spcPts val="600"/>
              </a:spcBef>
              <a:spcAft>
                <a:spcPts val="600"/>
              </a:spcAft>
              <a:buClr>
                <a:schemeClr val="accent5">
                  <a:lumMod val="50000"/>
                </a:schemeClr>
              </a:buClr>
              <a:buFont typeface="Wingdings" panose="05000000000000000000" pitchFamily="2" charset="2"/>
              <a:buChar char="Ø"/>
            </a:pPr>
            <a:r>
              <a:rPr lang="en-US" altLang="en-US" sz="1600" b="1" dirty="0"/>
              <a:t>(1)</a:t>
            </a:r>
            <a:r>
              <a:rPr lang="en-US" altLang="en-US" sz="1600" dirty="0">
                <a:solidFill>
                  <a:srgbClr val="CC00CC"/>
                </a:solidFill>
              </a:rPr>
              <a:t> they are easy to analyze and </a:t>
            </a:r>
            <a:r>
              <a:rPr lang="en-US" altLang="en-US" sz="1600" b="1" dirty="0"/>
              <a:t>(2)</a:t>
            </a:r>
            <a:r>
              <a:rPr lang="en-US" altLang="en-US" sz="1600" dirty="0">
                <a:solidFill>
                  <a:srgbClr val="CC00CC"/>
                </a:solidFill>
              </a:rPr>
              <a:t> they serve as idealized models (theoretical limits) to which actual processes can be compared. </a:t>
            </a:r>
          </a:p>
          <a:p>
            <a:pPr marL="285750" indent="-285750">
              <a:spcBef>
                <a:spcPts val="600"/>
              </a:spcBef>
              <a:spcAft>
                <a:spcPts val="600"/>
              </a:spcAft>
              <a:buClr>
                <a:schemeClr val="accent5">
                  <a:lumMod val="50000"/>
                </a:schemeClr>
              </a:buClr>
              <a:buFont typeface="Wingdings" panose="05000000000000000000" pitchFamily="2" charset="2"/>
              <a:buChar char="Ø"/>
            </a:pPr>
            <a:r>
              <a:rPr lang="en-US" altLang="en-US" sz="1600" dirty="0">
                <a:solidFill>
                  <a:schemeClr val="accent5">
                    <a:lumMod val="50000"/>
                  </a:schemeClr>
                </a:solidFill>
              </a:rPr>
              <a:t>Some processes are more irreversible than others.</a:t>
            </a:r>
          </a:p>
          <a:p>
            <a:pPr marL="285750" indent="-285750">
              <a:spcBef>
                <a:spcPts val="600"/>
              </a:spcBef>
              <a:spcAft>
                <a:spcPts val="600"/>
              </a:spcAft>
              <a:buClr>
                <a:schemeClr val="accent5">
                  <a:lumMod val="50000"/>
                </a:schemeClr>
              </a:buClr>
              <a:buFont typeface="Wingdings" panose="05000000000000000000" pitchFamily="2" charset="2"/>
              <a:buChar char="Ø"/>
            </a:pPr>
            <a:r>
              <a:rPr lang="en-US" altLang="en-US" sz="1600" dirty="0">
                <a:solidFill>
                  <a:schemeClr val="accent5">
                    <a:lumMod val="50000"/>
                  </a:schemeClr>
                </a:solidFill>
              </a:rPr>
              <a:t>We try to approximate reversible processes. </a:t>
            </a:r>
            <a:r>
              <a:rPr lang="en-US" altLang="en-US" sz="1600" b="1" dirty="0">
                <a:solidFill>
                  <a:srgbClr val="CC00CC"/>
                </a:solidFill>
              </a:rPr>
              <a:t>Why?</a:t>
            </a:r>
          </a:p>
        </p:txBody>
      </p:sp>
      <p:sp>
        <p:nvSpPr>
          <p:cNvPr id="15" name="Cloud Callout 14"/>
          <p:cNvSpPr/>
          <p:nvPr/>
        </p:nvSpPr>
        <p:spPr>
          <a:xfrm rot="21378721" flipH="1">
            <a:off x="210714" y="1153991"/>
            <a:ext cx="1539220" cy="702766"/>
          </a:xfrm>
          <a:prstGeom prst="cloudCallout">
            <a:avLst>
              <a:gd name="adj1" fmla="val -12851"/>
              <a:gd name="adj2" fmla="val 108974"/>
            </a:avLst>
          </a:prstGeom>
          <a:gradFill>
            <a:gsLst>
              <a:gs pos="100000">
                <a:schemeClr val="accent5">
                  <a:lumMod val="40000"/>
                  <a:lumOff val="60000"/>
                </a:schemeClr>
              </a:gs>
              <a:gs pos="53000">
                <a:schemeClr val="bg1"/>
              </a:gs>
              <a:gs pos="0">
                <a:schemeClr val="accent5">
                  <a:lumMod val="40000"/>
                  <a:lumOff val="60000"/>
                </a:schemeClr>
              </a:gs>
            </a:gsLst>
            <a:lin ang="0" scaled="1"/>
          </a:gradFill>
          <a:ln>
            <a:solidFill>
              <a:schemeClr val="accent1">
                <a:shade val="50000"/>
              </a:schemeClr>
            </a:solidFill>
          </a:ln>
        </p:spPr>
        <p:txBody>
          <a:bodyPr wrap="square">
            <a:spAutoFit/>
          </a:bodyPr>
          <a:lstStyle/>
          <a:p>
            <a:r>
              <a:rPr lang="en-US" sz="12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Traditional</a:t>
            </a:r>
          </a:p>
          <a:p>
            <a:r>
              <a:rPr lang="en-US" sz="12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definition</a:t>
            </a:r>
            <a:endParaRPr lang="en-US" sz="1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80806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21" y="1686978"/>
            <a:ext cx="2574508" cy="4335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7"/>
          <p:cNvSpPr txBox="1">
            <a:spLocks/>
          </p:cNvSpPr>
          <p:nvPr/>
        </p:nvSpPr>
        <p:spPr>
          <a:xfrm>
            <a:off x="724855"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Factors Leading to Irreversibility</a:t>
            </a:r>
          </a:p>
        </p:txBody>
      </p:sp>
      <p:sp>
        <p:nvSpPr>
          <p:cNvPr id="7" name="Rectangle 6"/>
          <p:cNvSpPr>
            <a:spLocks noChangeArrowheads="1"/>
          </p:cNvSpPr>
          <p:nvPr/>
        </p:nvSpPr>
        <p:spPr bwMode="auto">
          <a:xfrm>
            <a:off x="6898562" y="4842815"/>
            <a:ext cx="1371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Friction renders a process irreversible.</a:t>
            </a:r>
          </a:p>
        </p:txBody>
      </p:sp>
      <p:sp>
        <p:nvSpPr>
          <p:cNvPr id="8" name="Rectangle 7"/>
          <p:cNvSpPr>
            <a:spLocks noChangeArrowheads="1"/>
          </p:cNvSpPr>
          <p:nvPr/>
        </p:nvSpPr>
        <p:spPr bwMode="auto">
          <a:xfrm>
            <a:off x="9589312" y="5573072"/>
            <a:ext cx="25607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Irreversible compression and expansion processes.</a:t>
            </a:r>
          </a:p>
        </p:txBody>
      </p:sp>
      <p:sp>
        <p:nvSpPr>
          <p:cNvPr id="9" name="Rectangle 8"/>
          <p:cNvSpPr>
            <a:spLocks noChangeArrowheads="1"/>
          </p:cNvSpPr>
          <p:nvPr/>
        </p:nvSpPr>
        <p:spPr bwMode="auto">
          <a:xfrm>
            <a:off x="348149" y="6096292"/>
            <a:ext cx="44661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a:t>
            </a:r>
            <a:r>
              <a:rPr lang="en-US" altLang="en-US" sz="1400" i="1" dirty="0">
                <a:solidFill>
                  <a:schemeClr val="accent5">
                    <a:lumMod val="50000"/>
                  </a:schemeClr>
                </a:solidFill>
                <a:latin typeface="Arial" panose="020B0604020202020204" pitchFamily="34" charset="0"/>
                <a:cs typeface="Arial" panose="020B0604020202020204" pitchFamily="34" charset="0"/>
              </a:rPr>
              <a:t>a</a:t>
            </a:r>
            <a:r>
              <a:rPr lang="en-US" altLang="en-US" sz="1400" dirty="0">
                <a:solidFill>
                  <a:schemeClr val="accent5">
                    <a:lumMod val="50000"/>
                  </a:schemeClr>
                </a:solidFill>
                <a:latin typeface="Arial" panose="020B0604020202020204" pitchFamily="34" charset="0"/>
                <a:cs typeface="Arial" panose="020B0604020202020204" pitchFamily="34" charset="0"/>
              </a:rPr>
              <a:t>) Heat transfer through a temperature difference is irreversible, and (</a:t>
            </a:r>
            <a:r>
              <a:rPr lang="en-US" altLang="en-US" sz="1400" i="1" dirty="0">
                <a:solidFill>
                  <a:schemeClr val="accent5">
                    <a:lumMod val="50000"/>
                  </a:schemeClr>
                </a:solidFill>
                <a:latin typeface="Arial" panose="020B0604020202020204" pitchFamily="34" charset="0"/>
                <a:cs typeface="Arial" panose="020B0604020202020204" pitchFamily="34" charset="0"/>
              </a:rPr>
              <a:t>b</a:t>
            </a:r>
            <a:r>
              <a:rPr lang="en-US" altLang="en-US" sz="1400" dirty="0">
                <a:solidFill>
                  <a:schemeClr val="accent5">
                    <a:lumMod val="50000"/>
                  </a:schemeClr>
                </a:solidFill>
                <a:latin typeface="Arial" panose="020B0604020202020204" pitchFamily="34" charset="0"/>
                <a:cs typeface="Arial" panose="020B0604020202020204" pitchFamily="34" charset="0"/>
              </a:rPr>
              <a:t>) the reverse process is impossible.</a:t>
            </a:r>
          </a:p>
        </p:txBody>
      </p:sp>
      <p:sp>
        <p:nvSpPr>
          <p:cNvPr id="10" name="Rectangle 9"/>
          <p:cNvSpPr>
            <a:spLocks noChangeArrowheads="1"/>
          </p:cNvSpPr>
          <p:nvPr/>
        </p:nvSpPr>
        <p:spPr bwMode="auto">
          <a:xfrm>
            <a:off x="3028525" y="1904969"/>
            <a:ext cx="6275132" cy="241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10000"/>
              </a:spcBef>
              <a:spcAft>
                <a:spcPct val="10000"/>
              </a:spcAft>
              <a:buClr>
                <a:schemeClr val="accent5">
                  <a:lumMod val="50000"/>
                </a:schemeClr>
              </a:buClr>
              <a:buFont typeface="Wingdings" panose="05000000000000000000" pitchFamily="2" charset="2"/>
              <a:buChar char="Ø"/>
            </a:pPr>
            <a:r>
              <a:rPr lang="en-US" altLang="en-US" dirty="0">
                <a:solidFill>
                  <a:schemeClr val="accent5">
                    <a:lumMod val="50000"/>
                  </a:schemeClr>
                </a:solidFill>
              </a:rPr>
              <a:t>The factors that cause a process to be irreversible are called</a:t>
            </a:r>
            <a:r>
              <a:rPr lang="en-US" altLang="en-US" dirty="0"/>
              <a:t> </a:t>
            </a:r>
            <a:r>
              <a:rPr lang="en-US" altLang="en-US" b="1" dirty="0">
                <a:solidFill>
                  <a:srgbClr val="CC00CC"/>
                </a:solidFill>
              </a:rPr>
              <a:t>irreversibilities</a:t>
            </a:r>
            <a:r>
              <a:rPr lang="en-US" altLang="en-US" dirty="0"/>
              <a:t>.</a:t>
            </a:r>
          </a:p>
          <a:p>
            <a:pPr>
              <a:spcBef>
                <a:spcPct val="10000"/>
              </a:spcBef>
              <a:spcAft>
                <a:spcPct val="10000"/>
              </a:spcAft>
              <a:buClr>
                <a:schemeClr val="accent5">
                  <a:lumMod val="50000"/>
                </a:schemeClr>
              </a:buClr>
              <a:buFont typeface="Wingdings" panose="05000000000000000000" pitchFamily="2" charset="2"/>
              <a:buChar char="Ø"/>
            </a:pPr>
            <a:r>
              <a:rPr lang="en-US" altLang="en-US" dirty="0"/>
              <a:t>They include </a:t>
            </a:r>
            <a:r>
              <a:rPr lang="en-US" altLang="en-US" dirty="0">
                <a:solidFill>
                  <a:srgbClr val="CC00CC"/>
                </a:solidFill>
              </a:rPr>
              <a:t>friction, unrestrained expansion, mixing of two fluids, heat transfer across a finite temperature difference, electric resistance, inelastic deformation of solids, and chemical reactions</a:t>
            </a:r>
            <a:r>
              <a:rPr lang="en-US" altLang="en-US" dirty="0"/>
              <a:t>. </a:t>
            </a:r>
          </a:p>
          <a:p>
            <a:pPr>
              <a:spcBef>
                <a:spcPct val="10000"/>
              </a:spcBef>
              <a:spcAft>
                <a:spcPct val="10000"/>
              </a:spcAft>
              <a:buClr>
                <a:schemeClr val="accent5">
                  <a:lumMod val="50000"/>
                </a:schemeClr>
              </a:buClr>
              <a:buFont typeface="Wingdings" panose="05000000000000000000" pitchFamily="2" charset="2"/>
              <a:buChar char="Ø"/>
            </a:pPr>
            <a:r>
              <a:rPr lang="en-US" altLang="en-US" dirty="0">
                <a:solidFill>
                  <a:schemeClr val="accent5">
                    <a:lumMod val="50000"/>
                  </a:schemeClr>
                </a:solidFill>
              </a:rPr>
              <a:t>The presence of any of these effects renders a process irreversible</a:t>
            </a:r>
            <a:r>
              <a:rPr lang="en-US" altLang="en-US" dirty="0"/>
              <a:t>. </a:t>
            </a:r>
          </a:p>
        </p:txBody>
      </p:sp>
      <p:pic>
        <p:nvPicPr>
          <p:cNvPr id="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912" y="4460584"/>
            <a:ext cx="13906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9312" y="1707126"/>
            <a:ext cx="23050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97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2980"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Internal and External Reversible Processes</a:t>
            </a:r>
          </a:p>
        </p:txBody>
      </p:sp>
      <p:sp>
        <p:nvSpPr>
          <p:cNvPr id="6" name="Rectangle 5"/>
          <p:cNvSpPr>
            <a:spLocks noChangeArrowheads="1"/>
          </p:cNvSpPr>
          <p:nvPr/>
        </p:nvSpPr>
        <p:spPr bwMode="auto">
          <a:xfrm>
            <a:off x="852714" y="1670802"/>
            <a:ext cx="1041037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ts val="600"/>
              </a:spcBef>
              <a:spcAft>
                <a:spcPts val="600"/>
              </a:spcAft>
              <a:buClr>
                <a:schemeClr val="accent5">
                  <a:lumMod val="50000"/>
                </a:schemeClr>
              </a:buClr>
              <a:buFont typeface="Wingdings" panose="05000000000000000000" pitchFamily="2" charset="2"/>
              <a:buChar char="Ø"/>
            </a:pPr>
            <a:r>
              <a:rPr lang="en-US" altLang="en-US" sz="1600" b="1" u="sng" dirty="0">
                <a:solidFill>
                  <a:schemeClr val="accent5">
                    <a:lumMod val="50000"/>
                  </a:schemeClr>
                </a:solidFill>
              </a:rPr>
              <a:t>Internally reversible process:</a:t>
            </a:r>
            <a:r>
              <a:rPr lang="en-US" altLang="en-US" sz="1600" b="1" dirty="0"/>
              <a:t> </a:t>
            </a:r>
            <a:r>
              <a:rPr lang="en-US" altLang="en-US" sz="1600" dirty="0">
                <a:solidFill>
                  <a:schemeClr val="accent5">
                    <a:lumMod val="50000"/>
                  </a:schemeClr>
                </a:solidFill>
              </a:rPr>
              <a:t>If no irreversibilities occur within the boundaries of the system during the process.</a:t>
            </a:r>
          </a:p>
          <a:p>
            <a:pPr>
              <a:spcBef>
                <a:spcPts val="600"/>
              </a:spcBef>
              <a:spcAft>
                <a:spcPts val="600"/>
              </a:spcAft>
              <a:buClr>
                <a:schemeClr val="accent5">
                  <a:lumMod val="50000"/>
                </a:schemeClr>
              </a:buClr>
              <a:buFont typeface="Wingdings" panose="05000000000000000000" pitchFamily="2" charset="2"/>
              <a:buChar char="Ø"/>
            </a:pPr>
            <a:r>
              <a:rPr lang="en-US" altLang="en-US" sz="1600" b="1" u="sng" dirty="0">
                <a:solidFill>
                  <a:schemeClr val="accent5">
                    <a:lumMod val="50000"/>
                  </a:schemeClr>
                </a:solidFill>
              </a:rPr>
              <a:t>Externally reversible:</a:t>
            </a:r>
            <a:r>
              <a:rPr lang="en-US" altLang="en-US" sz="1600" b="1" dirty="0"/>
              <a:t> </a:t>
            </a:r>
            <a:r>
              <a:rPr lang="en-US" altLang="en-US" sz="1600" dirty="0">
                <a:solidFill>
                  <a:schemeClr val="accent5">
                    <a:lumMod val="50000"/>
                  </a:schemeClr>
                </a:solidFill>
              </a:rPr>
              <a:t>If no irreversibilities occur outside the system boundaries.</a:t>
            </a:r>
          </a:p>
          <a:p>
            <a:pPr>
              <a:spcBef>
                <a:spcPts val="600"/>
              </a:spcBef>
              <a:spcAft>
                <a:spcPts val="600"/>
              </a:spcAft>
              <a:buClr>
                <a:schemeClr val="accent5">
                  <a:lumMod val="50000"/>
                </a:schemeClr>
              </a:buClr>
              <a:buFont typeface="Wingdings" panose="05000000000000000000" pitchFamily="2" charset="2"/>
              <a:buChar char="Ø"/>
            </a:pPr>
            <a:r>
              <a:rPr lang="en-US" altLang="en-US" sz="1600" b="1" u="sng" dirty="0">
                <a:solidFill>
                  <a:schemeClr val="accent5">
                    <a:lumMod val="50000"/>
                  </a:schemeClr>
                </a:solidFill>
              </a:rPr>
              <a:t>Totally reversible process: </a:t>
            </a:r>
            <a:r>
              <a:rPr lang="en-US" altLang="en-US" sz="1600" dirty="0">
                <a:solidFill>
                  <a:schemeClr val="accent5">
                    <a:lumMod val="50000"/>
                  </a:schemeClr>
                </a:solidFill>
              </a:rPr>
              <a:t>It involves no irreversibilities within the system or its surroundings. </a:t>
            </a:r>
          </a:p>
          <a:p>
            <a:pPr>
              <a:spcBef>
                <a:spcPts val="600"/>
              </a:spcBef>
              <a:spcAft>
                <a:spcPts val="600"/>
              </a:spcAft>
              <a:buClr>
                <a:schemeClr val="accent5">
                  <a:lumMod val="50000"/>
                </a:schemeClr>
              </a:buClr>
              <a:buFont typeface="Wingdings" panose="05000000000000000000" pitchFamily="2" charset="2"/>
              <a:buChar char="Ø"/>
            </a:pPr>
            <a:r>
              <a:rPr lang="en-US" altLang="en-US" sz="1600" dirty="0">
                <a:solidFill>
                  <a:schemeClr val="accent5">
                    <a:lumMod val="50000"/>
                  </a:schemeClr>
                </a:solidFill>
              </a:rPr>
              <a:t>A totally reversible process involves no heat transfer through a </a:t>
            </a:r>
            <a:r>
              <a:rPr lang="en-US" altLang="en-US" sz="1600" b="1" u="sng" dirty="0">
                <a:solidFill>
                  <a:schemeClr val="accent5">
                    <a:lumMod val="50000"/>
                  </a:schemeClr>
                </a:solidFill>
              </a:rPr>
              <a:t>finite temperature difference</a:t>
            </a:r>
            <a:r>
              <a:rPr lang="en-US" altLang="en-US" sz="1600" dirty="0">
                <a:solidFill>
                  <a:schemeClr val="accent5">
                    <a:lumMod val="50000"/>
                  </a:schemeClr>
                </a:solidFill>
              </a:rPr>
              <a:t>, no non-quasi-equilibrium changes, and no friction or other dissipative effects</a:t>
            </a:r>
            <a:r>
              <a:rPr lang="en-US" altLang="en-US" sz="1600" dirty="0"/>
              <a:t>.</a:t>
            </a:r>
          </a:p>
        </p:txBody>
      </p:sp>
      <p:sp>
        <p:nvSpPr>
          <p:cNvPr id="7" name="Rectangle 4"/>
          <p:cNvSpPr>
            <a:spLocks noChangeArrowheads="1"/>
          </p:cNvSpPr>
          <p:nvPr/>
        </p:nvSpPr>
        <p:spPr bwMode="auto">
          <a:xfrm>
            <a:off x="1411174" y="6248400"/>
            <a:ext cx="30882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A reversible process involves no internal and external irreversibilities.</a:t>
            </a:r>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16" y="3724275"/>
            <a:ext cx="326707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t="6459"/>
          <a:stretch/>
        </p:blipFill>
        <p:spPr bwMode="auto">
          <a:xfrm>
            <a:off x="5042413" y="3905323"/>
            <a:ext cx="1931530" cy="273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t="5893"/>
          <a:stretch/>
        </p:blipFill>
        <p:spPr bwMode="auto">
          <a:xfrm>
            <a:off x="7406424" y="3880192"/>
            <a:ext cx="2521348" cy="275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9429067" y="5259624"/>
            <a:ext cx="20119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Totally and internally reversible heat transfer processes.</a:t>
            </a:r>
          </a:p>
        </p:txBody>
      </p:sp>
    </p:spTree>
    <p:extLst>
      <p:ext uri="{BB962C8B-B14F-4D97-AF65-F5344CB8AC3E}">
        <p14:creationId xmlns:p14="http://schemas.microsoft.com/office/powerpoint/2010/main" val="1636961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72980"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CARNOT CYCLE</a:t>
            </a:r>
          </a:p>
        </p:txBody>
      </p:sp>
      <p:sp>
        <p:nvSpPr>
          <p:cNvPr id="13" name="Rectangle 6"/>
          <p:cNvSpPr>
            <a:spLocks noChangeArrowheads="1"/>
          </p:cNvSpPr>
          <p:nvPr/>
        </p:nvSpPr>
        <p:spPr bwMode="auto">
          <a:xfrm>
            <a:off x="8082426" y="1835715"/>
            <a:ext cx="3893545" cy="2769989"/>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bg2"/>
            </a:solidFill>
            <a:miter lim="800000"/>
            <a:headEnd/>
            <a:tailEnd/>
          </a:ln>
          <a:effec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Reversible Isothermal Expansion (process 1-2, </a:t>
            </a:r>
            <a:r>
              <a:rPr lang="en-US" altLang="en-US" sz="1600" i="1" dirty="0">
                <a:solidFill>
                  <a:schemeClr val="accent5">
                    <a:lumMod val="50000"/>
                  </a:schemeClr>
                </a:solidFill>
                <a:latin typeface="Arial" panose="020B0604020202020204" pitchFamily="34" charset="0"/>
                <a:cs typeface="Arial" panose="020B0604020202020204" pitchFamily="34" charset="0"/>
              </a:rPr>
              <a:t>T</a:t>
            </a:r>
            <a:r>
              <a:rPr lang="en-US" altLang="en-US" sz="1600" i="1" baseline="-25000" dirty="0">
                <a:solidFill>
                  <a:schemeClr val="accent5">
                    <a:lumMod val="50000"/>
                  </a:schemeClr>
                </a:solidFill>
                <a:latin typeface="Arial" panose="020B0604020202020204" pitchFamily="34" charset="0"/>
                <a:cs typeface="Arial" panose="020B0604020202020204" pitchFamily="34" charset="0"/>
              </a:rPr>
              <a:t>H</a:t>
            </a:r>
            <a:r>
              <a:rPr lang="en-US" altLang="en-US" sz="1600" i="1" dirty="0">
                <a:solidFill>
                  <a:schemeClr val="accent5">
                    <a:lumMod val="50000"/>
                  </a:schemeClr>
                </a:solidFill>
                <a:latin typeface="Arial" panose="020B0604020202020204" pitchFamily="34" charset="0"/>
                <a:cs typeface="Arial" panose="020B0604020202020204" pitchFamily="34" charset="0"/>
              </a:rPr>
              <a:t> =</a:t>
            </a:r>
            <a:r>
              <a:rPr lang="en-US" altLang="en-US" sz="1600" dirty="0">
                <a:solidFill>
                  <a:schemeClr val="accent5">
                    <a:lumMod val="50000"/>
                  </a:schemeClr>
                </a:solidFill>
                <a:latin typeface="Arial" panose="020B0604020202020204" pitchFamily="34" charset="0"/>
                <a:cs typeface="Arial" panose="020B0604020202020204" pitchFamily="34" charset="0"/>
              </a:rPr>
              <a:t> constant)</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Reversible Adiabatic Expansion (process 2-3, temperature drops from </a:t>
            </a:r>
            <a:r>
              <a:rPr lang="en-US" altLang="en-US" sz="1600" i="1" dirty="0">
                <a:solidFill>
                  <a:schemeClr val="accent5">
                    <a:lumMod val="50000"/>
                  </a:schemeClr>
                </a:solidFill>
                <a:latin typeface="Arial" panose="020B0604020202020204" pitchFamily="34" charset="0"/>
                <a:cs typeface="Arial" panose="020B0604020202020204" pitchFamily="34" charset="0"/>
              </a:rPr>
              <a:t>T</a:t>
            </a:r>
            <a:r>
              <a:rPr lang="en-US" altLang="en-US" sz="1600" i="1" baseline="-25000" dirty="0">
                <a:solidFill>
                  <a:schemeClr val="accent5">
                    <a:lumMod val="50000"/>
                  </a:schemeClr>
                </a:solidFill>
                <a:latin typeface="Arial" panose="020B0604020202020204" pitchFamily="34" charset="0"/>
                <a:cs typeface="Arial" panose="020B0604020202020204" pitchFamily="34" charset="0"/>
              </a:rPr>
              <a:t>H</a:t>
            </a:r>
            <a:r>
              <a:rPr lang="en-US" altLang="en-US" sz="1600" i="1" dirty="0">
                <a:solidFill>
                  <a:schemeClr val="accent5">
                    <a:lumMod val="50000"/>
                  </a:schemeClr>
                </a:solidFill>
                <a:latin typeface="Arial" panose="020B0604020202020204" pitchFamily="34" charset="0"/>
                <a:cs typeface="Arial" panose="020B0604020202020204" pitchFamily="34" charset="0"/>
              </a:rPr>
              <a:t> </a:t>
            </a:r>
            <a:r>
              <a:rPr lang="en-US" altLang="en-US" sz="1600" dirty="0">
                <a:solidFill>
                  <a:schemeClr val="accent5">
                    <a:lumMod val="50000"/>
                  </a:schemeClr>
                </a:solidFill>
                <a:latin typeface="Arial" panose="020B0604020202020204" pitchFamily="34" charset="0"/>
                <a:cs typeface="Arial" panose="020B0604020202020204" pitchFamily="34" charset="0"/>
              </a:rPr>
              <a:t>to </a:t>
            </a:r>
            <a:r>
              <a:rPr lang="en-US" altLang="en-US" sz="1600" i="1" dirty="0">
                <a:solidFill>
                  <a:schemeClr val="accent5">
                    <a:lumMod val="50000"/>
                  </a:schemeClr>
                </a:solidFill>
                <a:latin typeface="Arial" panose="020B0604020202020204" pitchFamily="34" charset="0"/>
                <a:cs typeface="Arial" panose="020B0604020202020204" pitchFamily="34" charset="0"/>
              </a:rPr>
              <a:t>T</a:t>
            </a:r>
            <a:r>
              <a:rPr lang="en-US" altLang="en-US" sz="1600" i="1" baseline="-25000" dirty="0">
                <a:solidFill>
                  <a:schemeClr val="accent5">
                    <a:lumMod val="50000"/>
                  </a:schemeClr>
                </a:solidFill>
                <a:latin typeface="Arial" panose="020B0604020202020204" pitchFamily="34" charset="0"/>
                <a:cs typeface="Arial" panose="020B0604020202020204" pitchFamily="34" charset="0"/>
              </a:rPr>
              <a:t>L</a:t>
            </a:r>
            <a:r>
              <a:rPr lang="en-US" altLang="en-US" sz="1600" dirty="0">
                <a:solidFill>
                  <a:schemeClr val="accent5">
                    <a:lumMod val="50000"/>
                  </a:schemeClr>
                </a:solidFill>
                <a:latin typeface="Arial" panose="020B0604020202020204" pitchFamily="34" charset="0"/>
                <a:cs typeface="Arial" panose="020B0604020202020204" pitchFamily="34" charset="0"/>
              </a:rPr>
              <a:t>)</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Reversible Isothermal Compression (process 3-4, </a:t>
            </a:r>
            <a:r>
              <a:rPr lang="en-US" altLang="en-US" sz="1600" i="1" dirty="0">
                <a:solidFill>
                  <a:schemeClr val="accent5">
                    <a:lumMod val="50000"/>
                  </a:schemeClr>
                </a:solidFill>
                <a:latin typeface="Arial" panose="020B0604020202020204" pitchFamily="34" charset="0"/>
                <a:cs typeface="Arial" panose="020B0604020202020204" pitchFamily="34" charset="0"/>
              </a:rPr>
              <a:t>T</a:t>
            </a:r>
            <a:r>
              <a:rPr lang="en-US" altLang="en-US" sz="1600" i="1" baseline="-25000" dirty="0">
                <a:solidFill>
                  <a:schemeClr val="accent5">
                    <a:lumMod val="50000"/>
                  </a:schemeClr>
                </a:solidFill>
                <a:latin typeface="Arial" panose="020B0604020202020204" pitchFamily="34" charset="0"/>
                <a:cs typeface="Arial" panose="020B0604020202020204" pitchFamily="34" charset="0"/>
              </a:rPr>
              <a:t>L</a:t>
            </a:r>
            <a:r>
              <a:rPr lang="en-US" altLang="en-US" sz="1600" i="1" dirty="0">
                <a:solidFill>
                  <a:schemeClr val="accent5">
                    <a:lumMod val="50000"/>
                  </a:schemeClr>
                </a:solidFill>
                <a:latin typeface="Arial" panose="020B0604020202020204" pitchFamily="34" charset="0"/>
                <a:cs typeface="Arial" panose="020B0604020202020204" pitchFamily="34" charset="0"/>
              </a:rPr>
              <a:t> =</a:t>
            </a:r>
            <a:r>
              <a:rPr lang="en-US" altLang="en-US" sz="1600" dirty="0">
                <a:solidFill>
                  <a:schemeClr val="accent5">
                    <a:lumMod val="50000"/>
                  </a:schemeClr>
                </a:solidFill>
                <a:latin typeface="Arial" panose="020B0604020202020204" pitchFamily="34" charset="0"/>
                <a:cs typeface="Arial" panose="020B0604020202020204" pitchFamily="34" charset="0"/>
              </a:rPr>
              <a:t> constant)</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Reversible Adiabatic Compression (process 4-1, temperature rises from </a:t>
            </a:r>
            <a:r>
              <a:rPr lang="en-US" altLang="en-US" sz="1600" i="1" dirty="0">
                <a:solidFill>
                  <a:schemeClr val="accent5">
                    <a:lumMod val="50000"/>
                  </a:schemeClr>
                </a:solidFill>
                <a:latin typeface="Arial" panose="020B0604020202020204" pitchFamily="34" charset="0"/>
                <a:cs typeface="Arial" panose="020B0604020202020204" pitchFamily="34" charset="0"/>
              </a:rPr>
              <a:t>T</a:t>
            </a:r>
            <a:r>
              <a:rPr lang="en-US" altLang="en-US" sz="1600" i="1" baseline="-25000" dirty="0">
                <a:solidFill>
                  <a:schemeClr val="accent5">
                    <a:lumMod val="50000"/>
                  </a:schemeClr>
                </a:solidFill>
                <a:latin typeface="Arial" panose="020B0604020202020204" pitchFamily="34" charset="0"/>
                <a:cs typeface="Arial" panose="020B0604020202020204" pitchFamily="34" charset="0"/>
              </a:rPr>
              <a:t>L</a:t>
            </a:r>
            <a:r>
              <a:rPr lang="en-US" altLang="en-US" sz="1600" i="1" dirty="0">
                <a:solidFill>
                  <a:schemeClr val="accent5">
                    <a:lumMod val="50000"/>
                  </a:schemeClr>
                </a:solidFill>
                <a:latin typeface="Arial" panose="020B0604020202020204" pitchFamily="34" charset="0"/>
                <a:cs typeface="Arial" panose="020B0604020202020204" pitchFamily="34" charset="0"/>
              </a:rPr>
              <a:t> </a:t>
            </a:r>
            <a:r>
              <a:rPr lang="en-US" altLang="en-US" sz="1600" dirty="0">
                <a:solidFill>
                  <a:schemeClr val="accent5">
                    <a:lumMod val="50000"/>
                  </a:schemeClr>
                </a:solidFill>
                <a:latin typeface="Arial" panose="020B0604020202020204" pitchFamily="34" charset="0"/>
                <a:cs typeface="Arial" panose="020B0604020202020204" pitchFamily="34" charset="0"/>
              </a:rPr>
              <a:t>to </a:t>
            </a:r>
            <a:r>
              <a:rPr lang="en-US" altLang="en-US" sz="1600" i="1" dirty="0">
                <a:solidFill>
                  <a:schemeClr val="accent5">
                    <a:lumMod val="50000"/>
                  </a:schemeClr>
                </a:solidFill>
                <a:latin typeface="Arial" panose="020B0604020202020204" pitchFamily="34" charset="0"/>
                <a:cs typeface="Arial" panose="020B0604020202020204" pitchFamily="34" charset="0"/>
              </a:rPr>
              <a:t>T</a:t>
            </a:r>
            <a:r>
              <a:rPr lang="en-US" altLang="en-US" sz="1600" i="1" baseline="-25000" dirty="0">
                <a:solidFill>
                  <a:schemeClr val="accent5">
                    <a:lumMod val="50000"/>
                  </a:schemeClr>
                </a:solidFill>
                <a:latin typeface="Arial" panose="020B0604020202020204" pitchFamily="34" charset="0"/>
                <a:cs typeface="Arial" panose="020B0604020202020204" pitchFamily="34" charset="0"/>
              </a:rPr>
              <a:t>H</a:t>
            </a:r>
            <a:r>
              <a:rPr lang="en-US" altLang="en-US" sz="1600" dirty="0">
                <a:solidFill>
                  <a:schemeClr val="accent5">
                    <a:lumMod val="50000"/>
                  </a:schemeClr>
                </a:solidFill>
                <a:latin typeface="Arial" panose="020B0604020202020204" pitchFamily="34" charset="0"/>
                <a:cs typeface="Arial" panose="020B0604020202020204" pitchFamily="34" charset="0"/>
              </a:rPr>
              <a:t>)</a:t>
            </a:r>
          </a:p>
        </p:txBody>
      </p:sp>
      <p:sp>
        <p:nvSpPr>
          <p:cNvPr id="14" name="Rectangle 10"/>
          <p:cNvSpPr>
            <a:spLocks noChangeArrowheads="1"/>
          </p:cNvSpPr>
          <p:nvPr/>
        </p:nvSpPr>
        <p:spPr bwMode="auto">
          <a:xfrm>
            <a:off x="1671074" y="5782157"/>
            <a:ext cx="55570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solidFill>
                  <a:schemeClr val="accent5">
                    <a:lumMod val="50000"/>
                  </a:schemeClr>
                </a:solidFill>
                <a:latin typeface="Arial" panose="020B0604020202020204" pitchFamily="34" charset="0"/>
                <a:cs typeface="Arial" panose="020B0604020202020204" pitchFamily="34" charset="0"/>
              </a:rPr>
              <a:t>Execution of the Carnot cycle in a closed system.</a:t>
            </a:r>
          </a:p>
        </p:txBody>
      </p:sp>
      <p:pic>
        <p:nvPicPr>
          <p:cNvPr id="15"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61" y="1741714"/>
            <a:ext cx="377031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075" y="1770289"/>
            <a:ext cx="3803650"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68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Lst>
          </a:blip>
          <a:srcRect l="3248" t="2760" r="2310" b="1952"/>
          <a:stretch/>
        </p:blipFill>
        <p:spPr>
          <a:xfrm>
            <a:off x="8160148" y="2075131"/>
            <a:ext cx="3315166" cy="2327334"/>
          </a:xfrm>
          <a:prstGeom prst="rect">
            <a:avLst/>
          </a:prstGeom>
        </p:spPr>
      </p:pic>
      <p:sp>
        <p:nvSpPr>
          <p:cNvPr id="8" name="Title 7"/>
          <p:cNvSpPr>
            <a:spLocks noGrp="1"/>
          </p:cNvSpPr>
          <p:nvPr>
            <p:ph type="ctrTitle"/>
          </p:nvPr>
        </p:nvSpPr>
        <p:spPr>
          <a:xfrm>
            <a:off x="762000" y="1224517"/>
            <a:ext cx="10668000" cy="480131"/>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8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Concepts and Definitions</a:t>
            </a:r>
          </a:p>
        </p:txBody>
      </p:sp>
      <p:sp>
        <p:nvSpPr>
          <p:cNvPr id="2" name="Rectangle 1"/>
          <p:cNvSpPr/>
          <p:nvPr/>
        </p:nvSpPr>
        <p:spPr>
          <a:xfrm>
            <a:off x="718859" y="1756692"/>
            <a:ext cx="8640901" cy="3123932"/>
          </a:xfrm>
          <a:prstGeom prst="rect">
            <a:avLst/>
          </a:prstGeom>
        </p:spPr>
        <p:txBody>
          <a:bodyPr wrap="squar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Thermodynamic system</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quantity of matter (fixed mass) or fixed/movable/deformable region under investigation</a:t>
            </a:r>
          </a:p>
          <a:p>
            <a:pPr>
              <a:spcBef>
                <a:spcPts val="600"/>
              </a:spcBef>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Surrounding</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Everything external to the system is surrounding</a:t>
            </a:r>
          </a:p>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System boundary</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Interface separating system and surrounding</a:t>
            </a:r>
          </a:p>
          <a:p>
            <a:pPr>
              <a:spcAft>
                <a:spcPts val="600"/>
              </a:spcAft>
            </a:pPr>
            <a:r>
              <a:rPr lang="en-US" sz="1600"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Universe</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Combination of system and surrounding</a:t>
            </a:r>
          </a:p>
          <a:p>
            <a:pPr>
              <a:spcAft>
                <a:spcPts val="600"/>
              </a:spcAft>
            </a:pPr>
            <a:endParaRPr lang="en-US"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4" name="Rectangle 23"/>
          <p:cNvSpPr/>
          <p:nvPr/>
        </p:nvSpPr>
        <p:spPr>
          <a:xfrm>
            <a:off x="718858" y="4576550"/>
            <a:ext cx="5014125" cy="938719"/>
          </a:xfrm>
          <a:prstGeom prst="rect">
            <a:avLst/>
          </a:prstGeom>
        </p:spPr>
        <p:txBody>
          <a:bodyPr wrap="squar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Types of system</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Control mass system/closed system (b) Control volume system/ open system (c) Isolated system</a:t>
            </a:r>
          </a:p>
        </p:txBody>
      </p:sp>
      <p:sp>
        <p:nvSpPr>
          <p:cNvPr id="26" name="Rectangle 25"/>
          <p:cNvSpPr/>
          <p:nvPr/>
        </p:nvSpPr>
        <p:spPr>
          <a:xfrm>
            <a:off x="718858" y="5628637"/>
            <a:ext cx="6298395" cy="692497"/>
          </a:xfrm>
          <a:prstGeom prst="rect">
            <a:avLst/>
          </a:prstGeom>
        </p:spPr>
        <p:txBody>
          <a:bodyPr wrap="squar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Modes of interaction between system and surrounding</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Heat (Q) (b) Work (W) (c) Mass (m)</a:t>
            </a:r>
          </a:p>
        </p:txBody>
      </p:sp>
      <p:pic>
        <p:nvPicPr>
          <p:cNvPr id="17410" name="Picture 2" descr="Image result for open and closed system"/>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0883" t="32911" r="60016" b="29974"/>
          <a:stretch/>
        </p:blipFill>
        <p:spPr bwMode="auto">
          <a:xfrm>
            <a:off x="8543219" y="4199039"/>
            <a:ext cx="2424270" cy="23188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Image result for open and closed system"/>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48074" t="31807" r="6870" b="26845"/>
          <a:stretch/>
        </p:blipFill>
        <p:spPr bwMode="auto">
          <a:xfrm>
            <a:off x="7770521" y="4316570"/>
            <a:ext cx="3198316" cy="220133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8627274" y="4301979"/>
            <a:ext cx="2256160" cy="2112983"/>
            <a:chOff x="5188111" y="2727283"/>
            <a:chExt cx="2088050" cy="1767155"/>
          </a:xfrm>
        </p:grpSpPr>
        <p:sp>
          <p:nvSpPr>
            <p:cNvPr id="11" name="Rectangle 10"/>
            <p:cNvSpPr/>
            <p:nvPr/>
          </p:nvSpPr>
          <p:spPr>
            <a:xfrm>
              <a:off x="5188111" y="2727283"/>
              <a:ext cx="1387011" cy="176715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a:off x="6235728" y="2934137"/>
              <a:ext cx="616450" cy="130685"/>
            </a:xfrm>
            <a:prstGeom prst="lef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Right Arrow 27"/>
            <p:cNvSpPr/>
            <p:nvPr/>
          </p:nvSpPr>
          <p:spPr>
            <a:xfrm>
              <a:off x="6235728" y="3435464"/>
              <a:ext cx="616450" cy="130685"/>
            </a:xfrm>
            <a:prstGeom prst="lef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p:cNvSpPr/>
            <p:nvPr/>
          </p:nvSpPr>
          <p:spPr>
            <a:xfrm>
              <a:off x="6235728" y="3970750"/>
              <a:ext cx="616450" cy="130685"/>
            </a:xfrm>
            <a:prstGeom prst="lef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btitle 8"/>
            <p:cNvSpPr txBox="1">
              <a:spLocks/>
            </p:cNvSpPr>
            <p:nvPr/>
          </p:nvSpPr>
          <p:spPr>
            <a:xfrm>
              <a:off x="5301458" y="3492321"/>
              <a:ext cx="934270" cy="480131"/>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b="1" dirty="0">
                  <a:solidFill>
                    <a:schemeClr val="accent5">
                      <a:lumMod val="50000"/>
                    </a:schemeClr>
                  </a:solidFill>
                  <a:latin typeface="Arial" panose="020B0604020202020204" pitchFamily="34" charset="0"/>
                  <a:cs typeface="Arial" panose="020B0604020202020204" pitchFamily="34" charset="0"/>
                </a:rPr>
                <a:t>Isolated</a:t>
              </a:r>
            </a:p>
            <a:p>
              <a:pPr>
                <a:spcBef>
                  <a:spcPts val="0"/>
                </a:spcBef>
              </a:pPr>
              <a:r>
                <a:rPr lang="en-US" sz="1400" b="1" dirty="0">
                  <a:solidFill>
                    <a:schemeClr val="accent5">
                      <a:lumMod val="50000"/>
                    </a:schemeClr>
                  </a:solidFill>
                  <a:latin typeface="Arial" panose="020B0604020202020204" pitchFamily="34" charset="0"/>
                  <a:cs typeface="Arial" panose="020B0604020202020204" pitchFamily="34" charset="0"/>
                </a:rPr>
                <a:t>system</a:t>
              </a:r>
            </a:p>
          </p:txBody>
        </p:sp>
        <p:grpSp>
          <p:nvGrpSpPr>
            <p:cNvPr id="34" name="Group 33"/>
            <p:cNvGrpSpPr/>
            <p:nvPr/>
          </p:nvGrpSpPr>
          <p:grpSpPr>
            <a:xfrm>
              <a:off x="6805607" y="2865313"/>
              <a:ext cx="423292" cy="286232"/>
              <a:chOff x="9100852" y="6096268"/>
              <a:chExt cx="423292" cy="286232"/>
            </a:xfrm>
          </p:grpSpPr>
          <p:sp>
            <p:nvSpPr>
              <p:cNvPr id="31" name="Subtitle 8"/>
              <p:cNvSpPr txBox="1">
                <a:spLocks/>
              </p:cNvSpPr>
              <p:nvPr/>
            </p:nvSpPr>
            <p:spPr>
              <a:xfrm>
                <a:off x="9100852" y="6096268"/>
                <a:ext cx="423292"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dirty="0">
                    <a:solidFill>
                      <a:schemeClr val="accent5">
                        <a:lumMod val="50000"/>
                      </a:schemeClr>
                    </a:solidFill>
                    <a:latin typeface="Arial" panose="020B0604020202020204" pitchFamily="34" charset="0"/>
                    <a:cs typeface="Arial" panose="020B0604020202020204" pitchFamily="34" charset="0"/>
                  </a:rPr>
                  <a:t>W</a:t>
                </a:r>
              </a:p>
            </p:txBody>
          </p:sp>
          <p:cxnSp>
            <p:nvCxnSpPr>
              <p:cNvPr id="17" name="Straight Connector 16"/>
              <p:cNvCxnSpPr/>
              <p:nvPr/>
            </p:nvCxnSpPr>
            <p:spPr>
              <a:xfrm flipH="1">
                <a:off x="9265233" y="6129695"/>
                <a:ext cx="94527" cy="214631"/>
              </a:xfrm>
              <a:prstGeom prst="line">
                <a:avLst/>
              </a:prstGeom>
              <a:ln w="25400">
                <a:solidFill>
                  <a:srgbClr val="1F4E79"/>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852869" y="3341005"/>
              <a:ext cx="423292" cy="286232"/>
              <a:chOff x="9807713" y="6249533"/>
              <a:chExt cx="423292" cy="286232"/>
            </a:xfrm>
          </p:grpSpPr>
          <p:sp>
            <p:nvSpPr>
              <p:cNvPr id="32" name="Subtitle 8"/>
              <p:cNvSpPr txBox="1">
                <a:spLocks/>
              </p:cNvSpPr>
              <p:nvPr/>
            </p:nvSpPr>
            <p:spPr>
              <a:xfrm>
                <a:off x="9807713" y="6249533"/>
                <a:ext cx="423292"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dirty="0">
                    <a:solidFill>
                      <a:schemeClr val="accent5">
                        <a:lumMod val="50000"/>
                      </a:schemeClr>
                    </a:solidFill>
                    <a:latin typeface="Arial" panose="020B0604020202020204" pitchFamily="34" charset="0"/>
                    <a:cs typeface="Arial" panose="020B0604020202020204" pitchFamily="34" charset="0"/>
                  </a:rPr>
                  <a:t>Q</a:t>
                </a:r>
              </a:p>
            </p:txBody>
          </p:sp>
          <p:cxnSp>
            <p:nvCxnSpPr>
              <p:cNvPr id="35" name="Straight Connector 34"/>
              <p:cNvCxnSpPr/>
              <p:nvPr/>
            </p:nvCxnSpPr>
            <p:spPr>
              <a:xfrm flipH="1">
                <a:off x="9962164" y="6282095"/>
                <a:ext cx="94527" cy="214631"/>
              </a:xfrm>
              <a:prstGeom prst="line">
                <a:avLst/>
              </a:prstGeom>
              <a:ln w="34925">
                <a:solidFill>
                  <a:srgbClr val="1F4E79"/>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6842937" y="3861985"/>
              <a:ext cx="423292" cy="286232"/>
              <a:chOff x="10468334" y="6392649"/>
              <a:chExt cx="423292" cy="286232"/>
            </a:xfrm>
          </p:grpSpPr>
          <p:sp>
            <p:nvSpPr>
              <p:cNvPr id="33" name="Subtitle 8"/>
              <p:cNvSpPr txBox="1">
                <a:spLocks/>
              </p:cNvSpPr>
              <p:nvPr/>
            </p:nvSpPr>
            <p:spPr>
              <a:xfrm>
                <a:off x="10468334" y="6392649"/>
                <a:ext cx="423292"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dirty="0">
                    <a:solidFill>
                      <a:schemeClr val="accent5">
                        <a:lumMod val="50000"/>
                      </a:schemeClr>
                    </a:solidFill>
                    <a:latin typeface="Arial" panose="020B0604020202020204" pitchFamily="34" charset="0"/>
                    <a:cs typeface="Arial" panose="020B0604020202020204" pitchFamily="34" charset="0"/>
                  </a:rPr>
                  <a:t>m</a:t>
                </a:r>
              </a:p>
            </p:txBody>
          </p:sp>
          <p:cxnSp>
            <p:nvCxnSpPr>
              <p:cNvPr id="36" name="Straight Connector 35"/>
              <p:cNvCxnSpPr/>
              <p:nvPr/>
            </p:nvCxnSpPr>
            <p:spPr>
              <a:xfrm flipH="1">
                <a:off x="10619704" y="6415657"/>
                <a:ext cx="94527" cy="214631"/>
              </a:xfrm>
              <a:prstGeom prst="line">
                <a:avLst/>
              </a:prstGeom>
              <a:ln w="34925">
                <a:solidFill>
                  <a:srgbClr val="1F4E79"/>
                </a:solidFil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7848497" y="3476142"/>
            <a:ext cx="2979505" cy="3287124"/>
            <a:chOff x="4979312" y="2342189"/>
            <a:chExt cx="2979505" cy="3287124"/>
          </a:xfrm>
        </p:grpSpPr>
        <p:sp>
          <p:nvSpPr>
            <p:cNvPr id="42" name="Rectangle 41"/>
            <p:cNvSpPr/>
            <p:nvPr/>
          </p:nvSpPr>
          <p:spPr>
            <a:xfrm>
              <a:off x="5537777" y="2824325"/>
              <a:ext cx="1498680" cy="211298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42"/>
            <p:cNvSpPr/>
            <p:nvPr/>
          </p:nvSpPr>
          <p:spPr>
            <a:xfrm>
              <a:off x="6669738" y="3071660"/>
              <a:ext cx="666081" cy="156260"/>
            </a:xfrm>
            <a:prstGeom prst="lef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eft-Right Arrow 43"/>
            <p:cNvSpPr/>
            <p:nvPr/>
          </p:nvSpPr>
          <p:spPr>
            <a:xfrm>
              <a:off x="6669738" y="3671095"/>
              <a:ext cx="666081" cy="156260"/>
            </a:xfrm>
            <a:prstGeom prst="lef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Right Arrow 44"/>
            <p:cNvSpPr/>
            <p:nvPr/>
          </p:nvSpPr>
          <p:spPr>
            <a:xfrm>
              <a:off x="6669738" y="4311136"/>
              <a:ext cx="666081" cy="156260"/>
            </a:xfrm>
            <a:prstGeom prst="lef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ubtitle 8"/>
            <p:cNvSpPr txBox="1">
              <a:spLocks/>
            </p:cNvSpPr>
            <p:nvPr/>
          </p:nvSpPr>
          <p:spPr>
            <a:xfrm>
              <a:off x="5607438" y="3554123"/>
              <a:ext cx="1009489" cy="867930"/>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b="1" dirty="0">
                  <a:solidFill>
                    <a:schemeClr val="accent5">
                      <a:lumMod val="50000"/>
                    </a:schemeClr>
                  </a:solidFill>
                  <a:latin typeface="Arial" panose="020B0604020202020204" pitchFamily="34" charset="0"/>
                  <a:cs typeface="Arial" panose="020B0604020202020204" pitchFamily="34" charset="0"/>
                </a:rPr>
                <a:t>Isolated</a:t>
              </a:r>
            </a:p>
            <a:p>
              <a:pPr>
                <a:spcBef>
                  <a:spcPts val="0"/>
                </a:spcBef>
              </a:pPr>
              <a:r>
                <a:rPr lang="en-US" sz="1400" b="1" dirty="0">
                  <a:solidFill>
                    <a:schemeClr val="accent5">
                      <a:lumMod val="50000"/>
                    </a:schemeClr>
                  </a:solidFill>
                  <a:latin typeface="Arial" panose="020B0604020202020204" pitchFamily="34" charset="0"/>
                  <a:cs typeface="Arial" panose="020B0604020202020204" pitchFamily="34" charset="0"/>
                </a:rPr>
                <a:t>System</a:t>
              </a:r>
            </a:p>
            <a:p>
              <a:pPr>
                <a:spcBef>
                  <a:spcPts val="0"/>
                </a:spcBef>
              </a:pPr>
              <a:r>
                <a:rPr lang="en-US" sz="1400" b="1" dirty="0">
                  <a:solidFill>
                    <a:schemeClr val="accent5">
                      <a:lumMod val="50000"/>
                    </a:schemeClr>
                  </a:solidFill>
                  <a:latin typeface="Arial" panose="020B0604020202020204" pitchFamily="34" charset="0"/>
                  <a:cs typeface="Arial" panose="020B0604020202020204" pitchFamily="34" charset="0"/>
                </a:rPr>
                <a:t>at</a:t>
              </a:r>
            </a:p>
            <a:p>
              <a:pPr>
                <a:spcBef>
                  <a:spcPts val="0"/>
                </a:spcBef>
              </a:pPr>
              <a:r>
                <a:rPr lang="en-US" sz="1400" b="1" dirty="0">
                  <a:solidFill>
                    <a:schemeClr val="accent5">
                      <a:lumMod val="50000"/>
                    </a:schemeClr>
                  </a:solidFill>
                  <a:latin typeface="Arial" panose="020B0604020202020204" pitchFamily="34" charset="0"/>
                  <a:cs typeface="Arial" panose="020B0604020202020204" pitchFamily="34" charset="0"/>
                </a:rPr>
                <a:t>30°C</a:t>
              </a:r>
            </a:p>
          </p:txBody>
        </p:sp>
        <p:grpSp>
          <p:nvGrpSpPr>
            <p:cNvPr id="47" name="Group 46"/>
            <p:cNvGrpSpPr/>
            <p:nvPr/>
          </p:nvGrpSpPr>
          <p:grpSpPr>
            <a:xfrm>
              <a:off x="7213580" y="2989367"/>
              <a:ext cx="457371" cy="342247"/>
              <a:chOff x="9100852" y="6096268"/>
              <a:chExt cx="423292" cy="286232"/>
            </a:xfrm>
          </p:grpSpPr>
          <p:sp>
            <p:nvSpPr>
              <p:cNvPr id="54" name="Subtitle 8"/>
              <p:cNvSpPr txBox="1">
                <a:spLocks/>
              </p:cNvSpPr>
              <p:nvPr/>
            </p:nvSpPr>
            <p:spPr>
              <a:xfrm>
                <a:off x="9100852" y="6096268"/>
                <a:ext cx="423292"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dirty="0">
                    <a:solidFill>
                      <a:schemeClr val="accent5">
                        <a:lumMod val="50000"/>
                      </a:schemeClr>
                    </a:solidFill>
                    <a:latin typeface="Arial" panose="020B0604020202020204" pitchFamily="34" charset="0"/>
                    <a:cs typeface="Arial" panose="020B0604020202020204" pitchFamily="34" charset="0"/>
                  </a:rPr>
                  <a:t>W</a:t>
                </a:r>
              </a:p>
            </p:txBody>
          </p:sp>
          <p:cxnSp>
            <p:nvCxnSpPr>
              <p:cNvPr id="55" name="Straight Connector 54"/>
              <p:cNvCxnSpPr/>
              <p:nvPr/>
            </p:nvCxnSpPr>
            <p:spPr>
              <a:xfrm flipH="1">
                <a:off x="9265233" y="6129695"/>
                <a:ext cx="94527" cy="214631"/>
              </a:xfrm>
              <a:prstGeom prst="line">
                <a:avLst/>
              </a:prstGeom>
              <a:ln w="25400">
                <a:solidFill>
                  <a:srgbClr val="1F4E79"/>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7213278" y="3568425"/>
              <a:ext cx="457371" cy="342247"/>
              <a:chOff x="9807713" y="6249533"/>
              <a:chExt cx="423292" cy="286232"/>
            </a:xfrm>
          </p:grpSpPr>
          <p:sp>
            <p:nvSpPr>
              <p:cNvPr id="52" name="Subtitle 8"/>
              <p:cNvSpPr txBox="1">
                <a:spLocks/>
              </p:cNvSpPr>
              <p:nvPr/>
            </p:nvSpPr>
            <p:spPr>
              <a:xfrm>
                <a:off x="9807713" y="6249533"/>
                <a:ext cx="423292"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dirty="0">
                    <a:solidFill>
                      <a:schemeClr val="accent5">
                        <a:lumMod val="50000"/>
                      </a:schemeClr>
                    </a:solidFill>
                    <a:latin typeface="Arial" panose="020B0604020202020204" pitchFamily="34" charset="0"/>
                    <a:cs typeface="Arial" panose="020B0604020202020204" pitchFamily="34" charset="0"/>
                  </a:rPr>
                  <a:t>Q</a:t>
                </a:r>
              </a:p>
            </p:txBody>
          </p:sp>
          <p:cxnSp>
            <p:nvCxnSpPr>
              <p:cNvPr id="53" name="Straight Connector 52"/>
              <p:cNvCxnSpPr/>
              <p:nvPr/>
            </p:nvCxnSpPr>
            <p:spPr>
              <a:xfrm flipH="1">
                <a:off x="9962164" y="6282095"/>
                <a:ext cx="94527" cy="214631"/>
              </a:xfrm>
              <a:prstGeom prst="line">
                <a:avLst/>
              </a:prstGeom>
              <a:ln w="34925">
                <a:solidFill>
                  <a:srgbClr val="1F4E79"/>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7233368" y="4181085"/>
              <a:ext cx="457371" cy="342247"/>
              <a:chOff x="10468334" y="6392649"/>
              <a:chExt cx="423292" cy="286232"/>
            </a:xfrm>
          </p:grpSpPr>
          <p:sp>
            <p:nvSpPr>
              <p:cNvPr id="50" name="Subtitle 8"/>
              <p:cNvSpPr txBox="1">
                <a:spLocks/>
              </p:cNvSpPr>
              <p:nvPr/>
            </p:nvSpPr>
            <p:spPr>
              <a:xfrm>
                <a:off x="10468334" y="6392649"/>
                <a:ext cx="423292"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400" dirty="0">
                    <a:solidFill>
                      <a:schemeClr val="accent5">
                        <a:lumMod val="50000"/>
                      </a:schemeClr>
                    </a:solidFill>
                    <a:latin typeface="Arial" panose="020B0604020202020204" pitchFamily="34" charset="0"/>
                    <a:cs typeface="Arial" panose="020B0604020202020204" pitchFamily="34" charset="0"/>
                  </a:rPr>
                  <a:t>m</a:t>
                </a:r>
              </a:p>
            </p:txBody>
          </p:sp>
          <p:cxnSp>
            <p:nvCxnSpPr>
              <p:cNvPr id="51" name="Straight Connector 50"/>
              <p:cNvCxnSpPr/>
              <p:nvPr/>
            </p:nvCxnSpPr>
            <p:spPr>
              <a:xfrm flipH="1">
                <a:off x="10619704" y="6415657"/>
                <a:ext cx="94527" cy="214631"/>
              </a:xfrm>
              <a:prstGeom prst="line">
                <a:avLst/>
              </a:prstGeom>
              <a:ln w="34925">
                <a:solidFill>
                  <a:srgbClr val="1F4E79"/>
                </a:solidFill>
              </a:ln>
            </p:spPr>
            <p:style>
              <a:lnRef idx="1">
                <a:schemeClr val="accent1"/>
              </a:lnRef>
              <a:fillRef idx="0">
                <a:schemeClr val="accent1"/>
              </a:fillRef>
              <a:effectRef idx="0">
                <a:schemeClr val="accent1"/>
              </a:effectRef>
              <a:fontRef idx="minor">
                <a:schemeClr val="tx1"/>
              </a:fontRef>
            </p:style>
          </p:cxnSp>
        </p:grpSp>
        <p:sp>
          <p:nvSpPr>
            <p:cNvPr id="56" name="Subtitle 8"/>
            <p:cNvSpPr txBox="1">
              <a:spLocks/>
            </p:cNvSpPr>
            <p:nvPr/>
          </p:nvSpPr>
          <p:spPr>
            <a:xfrm>
              <a:off x="5541347" y="4929310"/>
              <a:ext cx="1794472" cy="590931"/>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200" b="1" dirty="0">
                  <a:solidFill>
                    <a:schemeClr val="accent5">
                      <a:lumMod val="50000"/>
                    </a:schemeClr>
                  </a:solidFill>
                  <a:latin typeface="Arial" panose="020B0604020202020204" pitchFamily="34" charset="0"/>
                  <a:cs typeface="Arial" panose="020B0604020202020204" pitchFamily="34" charset="0"/>
                </a:rPr>
                <a:t>Surrounding at 30°C</a:t>
              </a:r>
            </a:p>
            <a:p>
              <a:pPr>
                <a:spcBef>
                  <a:spcPts val="0"/>
                </a:spcBef>
              </a:pPr>
              <a:r>
                <a:rPr lang="en-US" sz="1200" b="1" dirty="0">
                  <a:solidFill>
                    <a:schemeClr val="accent5">
                      <a:lumMod val="50000"/>
                    </a:schemeClr>
                  </a:solidFill>
                  <a:latin typeface="Arial" panose="020B0604020202020204" pitchFamily="34" charset="0"/>
                  <a:cs typeface="Arial" panose="020B0604020202020204" pitchFamily="34" charset="0"/>
                </a:rPr>
                <a:t>Is this system</a:t>
              </a:r>
            </a:p>
            <a:p>
              <a:pPr>
                <a:spcBef>
                  <a:spcPts val="0"/>
                </a:spcBef>
              </a:pPr>
              <a:r>
                <a:rPr lang="en-US" sz="1200" b="1" dirty="0">
                  <a:solidFill>
                    <a:schemeClr val="accent5">
                      <a:lumMod val="50000"/>
                    </a:schemeClr>
                  </a:solidFill>
                  <a:latin typeface="Arial" panose="020B0604020202020204" pitchFamily="34" charset="0"/>
                  <a:cs typeface="Arial" panose="020B0604020202020204" pitchFamily="34" charset="0"/>
                </a:rPr>
                <a:t>Isolated??</a:t>
              </a:r>
            </a:p>
          </p:txBody>
        </p:sp>
        <p:sp>
          <p:nvSpPr>
            <p:cNvPr id="57" name="Oval 56"/>
            <p:cNvSpPr/>
            <p:nvPr/>
          </p:nvSpPr>
          <p:spPr>
            <a:xfrm>
              <a:off x="4979312" y="2342189"/>
              <a:ext cx="2979505" cy="3287124"/>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animEffect transition="in" filter="fade">
                                      <p:cBhvr>
                                        <p:cTn id="11" dur="500"/>
                                        <p:tgtEl>
                                          <p:spTgt spid="17410"/>
                                        </p:tgtEl>
                                      </p:cBhvr>
                                    </p:animEffect>
                                  </p:childTnLst>
                                  <p:subTnLst>
                                    <p:set>
                                      <p:cBhvr override="childStyle">
                                        <p:cTn dur="1" fill="hold" display="0" masterRel="nextClick" afterEffect="1"/>
                                        <p:tgtEl>
                                          <p:spTgt spid="1741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29438" y="1188014"/>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CARNOT CYCLE</a:t>
            </a:r>
          </a:p>
        </p:txBody>
      </p:sp>
      <p:sp>
        <p:nvSpPr>
          <p:cNvPr id="10" name="Rectangle 6"/>
          <p:cNvSpPr>
            <a:spLocks noChangeArrowheads="1"/>
          </p:cNvSpPr>
          <p:nvPr/>
        </p:nvSpPr>
        <p:spPr bwMode="auto">
          <a:xfrm>
            <a:off x="1262743" y="5242116"/>
            <a:ext cx="10058400" cy="129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15000"/>
              </a:spcBef>
              <a:spcAft>
                <a:spcPct val="15000"/>
              </a:spcAft>
            </a:pPr>
            <a:r>
              <a:rPr lang="en-US" altLang="en-US" sz="1700" b="1" dirty="0">
                <a:solidFill>
                  <a:schemeClr val="accent5">
                    <a:lumMod val="50000"/>
                  </a:schemeClr>
                </a:solidFill>
                <a:latin typeface="Arial" panose="020B0604020202020204" pitchFamily="34" charset="0"/>
                <a:cs typeface="Arial" panose="020B0604020202020204" pitchFamily="34" charset="0"/>
              </a:rPr>
              <a:t>The Reversed Carnot Cycle</a:t>
            </a:r>
          </a:p>
          <a:p>
            <a:pPr>
              <a:spcBef>
                <a:spcPct val="15000"/>
              </a:spcBef>
              <a:spcAft>
                <a:spcPct val="15000"/>
              </a:spcAft>
            </a:pPr>
            <a:r>
              <a:rPr lang="en-US" altLang="en-US" sz="1700" dirty="0">
                <a:solidFill>
                  <a:schemeClr val="accent5">
                    <a:lumMod val="50000"/>
                  </a:schemeClr>
                </a:solidFill>
                <a:latin typeface="Arial" panose="020B0604020202020204" pitchFamily="34" charset="0"/>
                <a:cs typeface="Arial" panose="020B0604020202020204" pitchFamily="34" charset="0"/>
              </a:rPr>
              <a:t>The Carnot heat-engine cycle is a totally reversible cycle.</a:t>
            </a:r>
          </a:p>
          <a:p>
            <a:pPr>
              <a:spcBef>
                <a:spcPct val="15000"/>
              </a:spcBef>
              <a:spcAft>
                <a:spcPct val="15000"/>
              </a:spcAft>
            </a:pPr>
            <a:r>
              <a:rPr lang="en-US" altLang="en-US" sz="1700" dirty="0">
                <a:solidFill>
                  <a:schemeClr val="accent5">
                    <a:lumMod val="50000"/>
                  </a:schemeClr>
                </a:solidFill>
                <a:latin typeface="Arial" panose="020B0604020202020204" pitchFamily="34" charset="0"/>
                <a:cs typeface="Arial" panose="020B0604020202020204" pitchFamily="34" charset="0"/>
              </a:rPr>
              <a:t>Therefore, all the processes that comprise it can be </a:t>
            </a:r>
            <a:r>
              <a:rPr lang="en-US" altLang="en-US" sz="1700" i="1" dirty="0">
                <a:solidFill>
                  <a:schemeClr val="accent5">
                    <a:lumMod val="50000"/>
                  </a:schemeClr>
                </a:solidFill>
                <a:latin typeface="Arial" panose="020B0604020202020204" pitchFamily="34" charset="0"/>
                <a:cs typeface="Arial" panose="020B0604020202020204" pitchFamily="34" charset="0"/>
              </a:rPr>
              <a:t>reversed</a:t>
            </a:r>
            <a:r>
              <a:rPr lang="en-US" altLang="en-US" sz="1700" dirty="0">
                <a:solidFill>
                  <a:schemeClr val="accent5">
                    <a:lumMod val="50000"/>
                  </a:schemeClr>
                </a:solidFill>
                <a:latin typeface="Arial" panose="020B0604020202020204" pitchFamily="34" charset="0"/>
                <a:cs typeface="Arial" panose="020B0604020202020204" pitchFamily="34" charset="0"/>
              </a:rPr>
              <a:t>, in which case it becomes the </a:t>
            </a:r>
            <a:r>
              <a:rPr lang="en-US" altLang="en-US" sz="1700" b="1" dirty="0">
                <a:solidFill>
                  <a:schemeClr val="accent5">
                    <a:lumMod val="50000"/>
                  </a:schemeClr>
                </a:solidFill>
                <a:latin typeface="Arial" panose="020B0604020202020204" pitchFamily="34" charset="0"/>
                <a:cs typeface="Arial" panose="020B0604020202020204" pitchFamily="34" charset="0"/>
              </a:rPr>
              <a:t>Carnot refrigeration cycle</a:t>
            </a:r>
            <a:r>
              <a:rPr lang="en-US" altLang="en-US" sz="1700" dirty="0">
                <a:solidFill>
                  <a:schemeClr val="accent5">
                    <a:lumMod val="50000"/>
                  </a:schemeClr>
                </a:solidFill>
                <a:latin typeface="Arial" panose="020B0604020202020204" pitchFamily="34" charset="0"/>
                <a:cs typeface="Arial" panose="020B0604020202020204" pitchFamily="34" charset="0"/>
              </a:rPr>
              <a:t>.</a:t>
            </a:r>
          </a:p>
        </p:txBody>
      </p:sp>
      <p:pic>
        <p:nvPicPr>
          <p:cNvPr id="1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1365" b="-1"/>
          <a:stretch/>
        </p:blipFill>
        <p:spPr bwMode="auto">
          <a:xfrm>
            <a:off x="1563915" y="1698177"/>
            <a:ext cx="3762375" cy="31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2241"/>
          <a:stretch/>
        </p:blipFill>
        <p:spPr bwMode="auto">
          <a:xfrm>
            <a:off x="5602515" y="1727206"/>
            <a:ext cx="3762375" cy="3165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1869189" y="4709343"/>
            <a:ext cx="31518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i="1" dirty="0">
                <a:solidFill>
                  <a:schemeClr val="accent5">
                    <a:lumMod val="50000"/>
                  </a:schemeClr>
                </a:solidFill>
                <a:latin typeface="Arial" panose="020B0604020202020204" pitchFamily="34" charset="0"/>
                <a:cs typeface="Arial" panose="020B0604020202020204" pitchFamily="34" charset="0"/>
              </a:rPr>
              <a:t>P-V </a:t>
            </a:r>
            <a:r>
              <a:rPr lang="en-US" altLang="en-US" sz="1600" dirty="0">
                <a:solidFill>
                  <a:schemeClr val="accent5">
                    <a:lumMod val="50000"/>
                  </a:schemeClr>
                </a:solidFill>
                <a:latin typeface="Arial" panose="020B0604020202020204" pitchFamily="34" charset="0"/>
                <a:cs typeface="Arial" panose="020B0604020202020204" pitchFamily="34" charset="0"/>
              </a:rPr>
              <a:t>diagram of the Carnot cycle</a:t>
            </a:r>
          </a:p>
        </p:txBody>
      </p:sp>
      <p:sp>
        <p:nvSpPr>
          <p:cNvPr id="9" name="Rectangle 5"/>
          <p:cNvSpPr>
            <a:spLocks noChangeArrowheads="1"/>
          </p:cNvSpPr>
          <p:nvPr/>
        </p:nvSpPr>
        <p:spPr bwMode="auto">
          <a:xfrm>
            <a:off x="5511801" y="4800606"/>
            <a:ext cx="40676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i="1" dirty="0">
                <a:solidFill>
                  <a:schemeClr val="accent5">
                    <a:lumMod val="50000"/>
                  </a:schemeClr>
                </a:solidFill>
                <a:latin typeface="Arial" panose="020B0604020202020204" pitchFamily="34" charset="0"/>
                <a:cs typeface="Arial" panose="020B0604020202020204" pitchFamily="34" charset="0"/>
              </a:rPr>
              <a:t>P-V </a:t>
            </a:r>
            <a:r>
              <a:rPr lang="en-US" altLang="en-US" sz="1600" dirty="0">
                <a:solidFill>
                  <a:schemeClr val="accent5">
                    <a:lumMod val="50000"/>
                  </a:schemeClr>
                </a:solidFill>
                <a:latin typeface="Arial" panose="020B0604020202020204" pitchFamily="34" charset="0"/>
                <a:cs typeface="Arial" panose="020B0604020202020204" pitchFamily="34" charset="0"/>
              </a:rPr>
              <a:t>diagram of the reversed Carnot cycle.</a:t>
            </a:r>
          </a:p>
        </p:txBody>
      </p:sp>
    </p:spTree>
    <p:extLst>
      <p:ext uri="{BB962C8B-B14F-4D97-AF65-F5344CB8AC3E}">
        <p14:creationId xmlns:p14="http://schemas.microsoft.com/office/powerpoint/2010/main" val="1235122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294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Carnot Principles</a:t>
            </a:r>
          </a:p>
        </p:txBody>
      </p:sp>
      <p:sp>
        <p:nvSpPr>
          <p:cNvPr id="12" name="Rectangle 5"/>
          <p:cNvSpPr>
            <a:spLocks noChangeArrowheads="1"/>
          </p:cNvSpPr>
          <p:nvPr/>
        </p:nvSpPr>
        <p:spPr bwMode="auto">
          <a:xfrm>
            <a:off x="9154079" y="2038897"/>
            <a:ext cx="2492023" cy="3447098"/>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bg2"/>
            </a:solidFill>
            <a:miter lim="800000"/>
            <a:headEnd/>
            <a:tailEnd/>
          </a:ln>
          <a:effectLst/>
        </p:spPr>
        <p:txBody>
          <a:bodyPr wrap="square">
            <a:spAutoFit/>
          </a:bodyPr>
          <a:lstStyle/>
          <a:p>
            <a:pPr marL="285750" indent="-285750">
              <a:spcBef>
                <a:spcPts val="600"/>
              </a:spcBef>
              <a:spcAft>
                <a:spcPts val="600"/>
              </a:spcAft>
              <a:buFont typeface="Wingdings" panose="05000000000000000000" pitchFamily="2" charset="2"/>
              <a:buChar char="Ø"/>
            </a:pPr>
            <a:r>
              <a:rPr lang="en-US" altLang="en-US" sz="1600" dirty="0">
                <a:solidFill>
                  <a:schemeClr val="accent5">
                    <a:lumMod val="50000"/>
                  </a:schemeClr>
                </a:solidFill>
                <a:latin typeface="Arial" panose="020B0604020202020204" pitchFamily="34" charset="0"/>
                <a:cs typeface="Arial" panose="020B0604020202020204" pitchFamily="34" charset="0"/>
              </a:rPr>
              <a:t>The efficiency of an irreversible heat engine is always less than the efficiency of a reversible one operating between the same two reservoirs.</a:t>
            </a:r>
          </a:p>
          <a:p>
            <a:pPr marL="285750" indent="-285750">
              <a:spcBef>
                <a:spcPts val="600"/>
              </a:spcBef>
              <a:spcAft>
                <a:spcPts val="600"/>
              </a:spcAft>
              <a:buFont typeface="Wingdings" panose="05000000000000000000" pitchFamily="2" charset="2"/>
              <a:buChar char="Ø"/>
            </a:pPr>
            <a:r>
              <a:rPr lang="en-US" altLang="en-US" sz="1600" dirty="0">
                <a:solidFill>
                  <a:schemeClr val="accent5">
                    <a:lumMod val="50000"/>
                  </a:schemeClr>
                </a:solidFill>
                <a:latin typeface="Arial" panose="020B0604020202020204" pitchFamily="34" charset="0"/>
                <a:cs typeface="Arial" panose="020B0604020202020204" pitchFamily="34" charset="0"/>
              </a:rPr>
              <a:t>The efficiencies of all reversible heat engines operating between the same two reservoirs are the same.</a:t>
            </a:r>
          </a:p>
        </p:txBody>
      </p:sp>
      <p:sp>
        <p:nvSpPr>
          <p:cNvPr id="13" name="Rectangle 6"/>
          <p:cNvSpPr>
            <a:spLocks noChangeArrowheads="1"/>
          </p:cNvSpPr>
          <p:nvPr/>
        </p:nvSpPr>
        <p:spPr bwMode="auto">
          <a:xfrm>
            <a:off x="874587" y="5802325"/>
            <a:ext cx="19351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The Carnot principles.</a:t>
            </a:r>
          </a:p>
        </p:txBody>
      </p:sp>
      <p:sp>
        <p:nvSpPr>
          <p:cNvPr id="14" name="Rectangle 7"/>
          <p:cNvSpPr>
            <a:spLocks noChangeArrowheads="1"/>
          </p:cNvSpPr>
          <p:nvPr/>
        </p:nvSpPr>
        <p:spPr bwMode="auto">
          <a:xfrm>
            <a:off x="3523594" y="5912146"/>
            <a:ext cx="28007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Proof of the first Carnot principle.</a:t>
            </a:r>
          </a:p>
        </p:txBody>
      </p:sp>
      <p:pic>
        <p:nvPicPr>
          <p:cNvPr id="1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80" y="2286071"/>
            <a:ext cx="3027363" cy="348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729" y="1743146"/>
            <a:ext cx="5239264"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45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970" y="1950418"/>
            <a:ext cx="258127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24" y="1531318"/>
            <a:ext cx="3076575"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7"/>
          <p:cNvSpPr txBox="1">
            <a:spLocks/>
          </p:cNvSpPr>
          <p:nvPr/>
        </p:nvSpPr>
        <p:spPr>
          <a:xfrm>
            <a:off x="7294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Absolute Thermodynamic Temperature Scale</a:t>
            </a:r>
          </a:p>
        </p:txBody>
      </p:sp>
      <p:sp>
        <p:nvSpPr>
          <p:cNvPr id="8" name="Rectangle 6"/>
          <p:cNvSpPr>
            <a:spLocks noChangeArrowheads="1"/>
          </p:cNvSpPr>
          <p:nvPr/>
        </p:nvSpPr>
        <p:spPr bwMode="auto">
          <a:xfrm>
            <a:off x="2761671" y="5480465"/>
            <a:ext cx="191152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The arrangement of heat engines used to develop the thermodynamic temperature scale.</a:t>
            </a:r>
          </a:p>
        </p:txBody>
      </p:sp>
      <p:pic>
        <p:nvPicPr>
          <p:cNvPr id="1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4143" y="3445843"/>
            <a:ext cx="1474788" cy="666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47166" y="6196701"/>
            <a:ext cx="2462213" cy="2714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3"/>
          <p:cNvSpPr>
            <a:spLocks noChangeArrowheads="1"/>
          </p:cNvSpPr>
          <p:nvPr/>
        </p:nvSpPr>
        <p:spPr bwMode="auto">
          <a:xfrm>
            <a:off x="9713696" y="4427321"/>
            <a:ext cx="2295683" cy="1569660"/>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bg2"/>
            </a:solidFill>
            <a:miter lim="800000"/>
            <a:headEnd/>
            <a:tailEnd/>
          </a:ln>
          <a:effec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This temperature scale is called the Kelvin scale, and the temperatures on this scale are called absolute temperatures.</a:t>
            </a:r>
          </a:p>
        </p:txBody>
      </p:sp>
      <p:sp>
        <p:nvSpPr>
          <p:cNvPr id="9" name="Rectangle 9"/>
          <p:cNvSpPr>
            <a:spLocks noChangeArrowheads="1"/>
          </p:cNvSpPr>
          <p:nvPr/>
        </p:nvSpPr>
        <p:spPr bwMode="auto">
          <a:xfrm>
            <a:off x="3411610" y="1815289"/>
            <a:ext cx="4385294"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spcBef>
                <a:spcPts val="600"/>
              </a:spcBef>
              <a:spcAft>
                <a:spcPts val="600"/>
              </a:spcAft>
              <a:buFont typeface="Wingdings" panose="05000000000000000000" pitchFamily="2" charset="2"/>
              <a:buChar char="Ø"/>
            </a:pPr>
            <a:r>
              <a:rPr lang="en-US" altLang="en-US" sz="1600" dirty="0">
                <a:solidFill>
                  <a:schemeClr val="accent5">
                    <a:lumMod val="50000"/>
                  </a:schemeClr>
                </a:solidFill>
                <a:latin typeface="Arial" panose="020B0604020202020204" pitchFamily="34" charset="0"/>
                <a:cs typeface="Arial" panose="020B0604020202020204" pitchFamily="34" charset="0"/>
              </a:rPr>
              <a:t>A temperature scale that is independent of the properties of the substances that are used to measure temperature is called a </a:t>
            </a:r>
            <a:r>
              <a:rPr lang="en-US" altLang="en-US" sz="1600" b="1" dirty="0">
                <a:solidFill>
                  <a:schemeClr val="accent5">
                    <a:lumMod val="50000"/>
                  </a:schemeClr>
                </a:solidFill>
                <a:latin typeface="Arial" panose="020B0604020202020204" pitchFamily="34" charset="0"/>
                <a:cs typeface="Arial" panose="020B0604020202020204" pitchFamily="34" charset="0"/>
              </a:rPr>
              <a:t>thermodynamic temperature scale</a:t>
            </a:r>
            <a:r>
              <a:rPr lang="en-US" altLang="en-US" sz="1600" dirty="0">
                <a:solidFill>
                  <a:schemeClr val="accent5">
                    <a:lumMod val="50000"/>
                  </a:schemeClr>
                </a:solidFill>
                <a:latin typeface="Arial" panose="020B0604020202020204" pitchFamily="34" charset="0"/>
                <a:cs typeface="Arial" panose="020B0604020202020204" pitchFamily="34" charset="0"/>
              </a:rPr>
              <a:t>. </a:t>
            </a:r>
          </a:p>
          <a:p>
            <a:pPr marL="285750" indent="-285750">
              <a:spcBef>
                <a:spcPts val="600"/>
              </a:spcBef>
              <a:spcAft>
                <a:spcPts val="600"/>
              </a:spcAft>
              <a:buFont typeface="Wingdings" panose="05000000000000000000" pitchFamily="2" charset="2"/>
              <a:buChar char="Ø"/>
            </a:pPr>
            <a:r>
              <a:rPr lang="en-US" altLang="en-US" sz="1600" dirty="0">
                <a:solidFill>
                  <a:schemeClr val="accent5">
                    <a:lumMod val="50000"/>
                  </a:schemeClr>
                </a:solidFill>
                <a:latin typeface="Arial" panose="020B0604020202020204" pitchFamily="34" charset="0"/>
                <a:cs typeface="Arial" panose="020B0604020202020204" pitchFamily="34" charset="0"/>
              </a:rPr>
              <a:t>Such a temperature scale offers great conveniences in thermodynamic calculations.</a:t>
            </a:r>
          </a:p>
        </p:txBody>
      </p:sp>
      <mc:AlternateContent xmlns:mc="http://schemas.openxmlformats.org/markup-compatibility/2006" xmlns:a14="http://schemas.microsoft.com/office/drawing/2010/main">
        <mc:Choice Requires="a14">
          <p:sp>
            <p:nvSpPr>
              <p:cNvPr id="20" name="Rectangle 13"/>
              <p:cNvSpPr>
                <a:spLocks noChangeArrowheads="1"/>
              </p:cNvSpPr>
              <p:nvPr/>
            </p:nvSpPr>
            <p:spPr bwMode="auto">
              <a:xfrm>
                <a:off x="4541752" y="3561694"/>
                <a:ext cx="3043372" cy="2321471"/>
              </a:xfrm>
              <a:prstGeom prst="horizontalScroll">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en-US" sz="2000" b="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𝜂</m:t>
                      </m:r>
                      <m:r>
                        <a:rPr lang="en-US" altLang="en-US" sz="2000" b="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=1−</m:t>
                      </m:r>
                      <m:f>
                        <m:fPr>
                          <m:ctrlPr>
                            <a:rPr lang="en-US" altLang="en-US" sz="200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en-US" sz="2000" b="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𝑄</m:t>
                          </m:r>
                          <m:r>
                            <a:rPr lang="en-US" altLang="en-US" sz="2000" b="0" i="1" baseline="-25000"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𝐿</m:t>
                          </m:r>
                        </m:num>
                        <m:den>
                          <m:r>
                            <a:rPr lang="en-US" altLang="en-US" sz="2000" b="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𝑄</m:t>
                          </m:r>
                          <m:r>
                            <a:rPr lang="en-US" altLang="en-US" sz="2000" b="0" i="1" baseline="-25000"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𝐻</m:t>
                          </m:r>
                        </m:den>
                      </m:f>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=1−</m:t>
                      </m:r>
                      <m:f>
                        <m:fPr>
                          <m:ctrlPr>
                            <a:rPr lang="en-US" altLang="en-US" sz="200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ctrlPr>
                        </m:fPr>
                        <m:num>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𝑇</m:t>
                          </m:r>
                          <m:r>
                            <a:rPr lang="en-US" altLang="en-US" sz="2000" b="0" i="1" baseline="-25000"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𝐿</m:t>
                          </m:r>
                        </m:num>
                        <m:den>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𝑇</m:t>
                          </m:r>
                          <m:r>
                            <a:rPr lang="en-US" altLang="en-US" sz="2000" b="0" i="1" baseline="-25000"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𝐻</m:t>
                          </m:r>
                        </m:den>
                      </m:f>
                    </m:oMath>
                  </m:oMathPara>
                </a14:m>
                <a:endParaRPr lang="en-US" altLang="en-US" sz="2000" dirty="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func>
                        <m:funcPr>
                          <m:ctrlPr>
                            <a:rPr lang="en-US" altLang="en-US" sz="200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ctrlPr>
                        </m:funcPr>
                        <m:fName>
                          <m:limLow>
                            <m:limLowPr>
                              <m:ctrlPr>
                                <a:rPr lang="en-US" altLang="en-US" sz="200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ctrlPr>
                            </m:limLowPr>
                            <m:e>
                              <m:r>
                                <m:rPr>
                                  <m:sty m:val="p"/>
                                </m:rPr>
                                <a:rPr lang="en-US" altLang="en-US" sz="2000" b="0" i="0"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lim</m:t>
                              </m:r>
                            </m:e>
                            <m:lim>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𝑇</m:t>
                              </m:r>
                              <m:r>
                                <a:rPr lang="en-US" altLang="en-US" sz="2000" b="0" i="1" baseline="-2500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𝐿</m:t>
                              </m:r>
                              <m:r>
                                <a:rPr lang="en-US" altLang="en-US" sz="2000" b="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→0</m:t>
                              </m:r>
                            </m:lim>
                          </m:limLow>
                        </m:fName>
                        <m:e>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𝜂</m:t>
                          </m:r>
                          <m:r>
                            <a:rPr lang="en-US" altLang="en-US" sz="2000" b="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=1</m:t>
                          </m:r>
                        </m:e>
                      </m:func>
                    </m:oMath>
                  </m:oMathPara>
                </a14:m>
                <a:endParaRPr lang="en-US" altLang="en-US" sz="2000" dirty="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func>
                        <m:funcPr>
                          <m:ctrlPr>
                            <a:rPr lang="en-US" altLang="en-US" sz="200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ctrlPr>
                        </m:funcPr>
                        <m:fName>
                          <m:limLow>
                            <m:limLowPr>
                              <m:ctrlPr>
                                <a:rPr lang="en-US" altLang="en-US" sz="200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ctrlPr>
                            </m:limLowPr>
                            <m:e>
                              <m:r>
                                <m:rPr>
                                  <m:sty m:val="p"/>
                                </m:rPr>
                                <a:rPr lang="en-US" altLang="en-US" sz="2000" b="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lim</m:t>
                              </m:r>
                            </m:e>
                            <m:lim>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𝑇</m:t>
                              </m:r>
                              <m:r>
                                <a:rPr lang="en-US" altLang="en-US" sz="2000" b="0" i="1" baseline="-25000"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𝐻</m:t>
                              </m:r>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m:t>
                              </m:r>
                            </m:lim>
                          </m:limLow>
                        </m:fName>
                        <m:e>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𝜂</m:t>
                          </m:r>
                          <m:r>
                            <a:rPr lang="en-US" altLang="en-US" sz="2000" b="0" i="1">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rPr>
                            <m:t>=1</m:t>
                          </m:r>
                        </m:e>
                      </m:func>
                    </m:oMath>
                  </m:oMathPara>
                </a14:m>
                <a:endParaRPr lang="en-US" altLang="en-US" sz="2000" dirty="0">
                  <a:solidFill>
                    <a:schemeClr val="accent5">
                      <a:lumMod val="5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20" name="Rectangle 13"/>
              <p:cNvSpPr>
                <a:spLocks noRot="1" noChangeAspect="1" noMove="1" noResize="1" noEditPoints="1" noAdjustHandles="1" noChangeArrowheads="1" noChangeShapeType="1" noTextEdit="1"/>
              </p:cNvSpPr>
              <p:nvPr/>
            </p:nvSpPr>
            <p:spPr bwMode="auto">
              <a:xfrm>
                <a:off x="4541752" y="3561694"/>
                <a:ext cx="3043372" cy="2321471"/>
              </a:xfrm>
              <a:prstGeom prst="horizontalScroll">
                <a:avLst/>
              </a:prstGeom>
              <a:blipFill>
                <a:blip r:embed="rId6"/>
                <a:stretch>
                  <a:fillRect/>
                </a:stretch>
              </a:blipFill>
              <a:ln w="19050">
                <a:solidFill>
                  <a:schemeClr val="tx1"/>
                </a:solid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58471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294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Implications of Carnot Heat Engine</a:t>
            </a:r>
          </a:p>
        </p:txBody>
      </p:sp>
      <p:sp>
        <p:nvSpPr>
          <p:cNvPr id="12" name="Rectangle 5"/>
          <p:cNvSpPr>
            <a:spLocks noChangeArrowheads="1"/>
          </p:cNvSpPr>
          <p:nvPr/>
        </p:nvSpPr>
        <p:spPr bwMode="auto">
          <a:xfrm>
            <a:off x="3114681" y="2481550"/>
            <a:ext cx="14478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chemeClr val="accent5">
                    <a:lumMod val="50000"/>
                  </a:schemeClr>
                </a:solidFill>
                <a:latin typeface="Arial" panose="020B0604020202020204" pitchFamily="34" charset="0"/>
                <a:cs typeface="Arial" panose="020B0604020202020204" pitchFamily="34" charset="0"/>
              </a:rPr>
              <a:t>The Carnot heat engine is the most efficient of all heat engines operating between the same high- and low-temperature reservoirs.</a:t>
            </a:r>
          </a:p>
        </p:txBody>
      </p:sp>
      <p:sp>
        <p:nvSpPr>
          <p:cNvPr id="13" name="Rectangle 6"/>
          <p:cNvSpPr>
            <a:spLocks noChangeArrowheads="1"/>
          </p:cNvSpPr>
          <p:nvPr/>
        </p:nvSpPr>
        <p:spPr bwMode="auto">
          <a:xfrm>
            <a:off x="4676915" y="5337628"/>
            <a:ext cx="353286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chemeClr val="accent5">
                    <a:lumMod val="50000"/>
                  </a:schemeClr>
                </a:solidFill>
                <a:latin typeface="Arial" panose="020B0604020202020204" pitchFamily="34" charset="0"/>
                <a:cs typeface="Arial" panose="020B0604020202020204" pitchFamily="34" charset="0"/>
              </a:rPr>
              <a:t>No heat engine can have a higher efficiency than a reversible heat engine operating between the same high- and low-temperature reservoirs.</a:t>
            </a:r>
          </a:p>
        </p:txBody>
      </p:sp>
      <p:pic>
        <p:nvPicPr>
          <p:cNvPr id="1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927" y="4394446"/>
            <a:ext cx="3655756" cy="943182"/>
          </a:xfrm>
          <a:prstGeom prst="rect">
            <a:avLst/>
          </a:prstGeom>
          <a:noFill/>
          <a:ln w="9525">
            <a:solidFill>
              <a:schemeClr val="accent5">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8171638" y="2621295"/>
            <a:ext cx="1573828" cy="996649"/>
            <a:chOff x="8171638" y="2621295"/>
            <a:chExt cx="1573828" cy="996649"/>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186" y="3013107"/>
              <a:ext cx="1400175" cy="604837"/>
            </a:xfrm>
            <a:prstGeom prst="rect">
              <a:avLst/>
            </a:prstGeom>
            <a:noFill/>
            <a:ln w="9525">
              <a:solidFill>
                <a:schemeClr val="accent5">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 Box 10"/>
            <p:cNvSpPr txBox="1">
              <a:spLocks noChangeArrowheads="1"/>
            </p:cNvSpPr>
            <p:nvPr/>
          </p:nvSpPr>
          <p:spPr bwMode="auto">
            <a:xfrm>
              <a:off x="8171638" y="2621295"/>
              <a:ext cx="15738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defRPr sz="1400">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Any heat engine</a:t>
              </a:r>
            </a:p>
          </p:txBody>
        </p:sp>
      </p:grpSp>
      <p:grpSp>
        <p:nvGrpSpPr>
          <p:cNvPr id="3" name="Group 2"/>
          <p:cNvGrpSpPr/>
          <p:nvPr/>
        </p:nvGrpSpPr>
        <p:grpSpPr>
          <a:xfrm>
            <a:off x="10135724" y="2494523"/>
            <a:ext cx="1767959" cy="1123421"/>
            <a:chOff x="10135724" y="2494523"/>
            <a:chExt cx="1767959" cy="1123421"/>
          </a:xfrm>
        </p:grpSpPr>
        <p:pic>
          <p:nvPicPr>
            <p:cNvPr id="1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98" y="2994056"/>
              <a:ext cx="1624013" cy="623888"/>
            </a:xfrm>
            <a:prstGeom prst="rect">
              <a:avLst/>
            </a:prstGeom>
            <a:noFill/>
            <a:ln w="9525">
              <a:solidFill>
                <a:schemeClr val="accent5">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11"/>
            <p:cNvSpPr txBox="1">
              <a:spLocks noChangeArrowheads="1"/>
            </p:cNvSpPr>
            <p:nvPr/>
          </p:nvSpPr>
          <p:spPr bwMode="auto">
            <a:xfrm>
              <a:off x="10135724" y="2494523"/>
              <a:ext cx="17679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solidFill>
                    <a:schemeClr val="accent5">
                      <a:lumMod val="50000"/>
                    </a:schemeClr>
                  </a:solidFill>
                  <a:latin typeface="Arial" panose="020B0604020202020204" pitchFamily="34" charset="0"/>
                  <a:cs typeface="Arial" panose="020B0604020202020204" pitchFamily="34" charset="0"/>
                </a:rPr>
                <a:t>Carnot (Reversible) heat engine</a:t>
              </a:r>
            </a:p>
          </p:txBody>
        </p:sp>
      </p:grpSp>
      <p:pic>
        <p:nvPicPr>
          <p:cNvPr id="2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17" y="1837213"/>
            <a:ext cx="256222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0438" y="1756228"/>
            <a:ext cx="3251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8564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294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Quantitative Assessment of </a:t>
            </a:r>
            <a:r>
              <a:rPr lang="en-US" sz="2400"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Quality of Energy </a:t>
            </a:r>
          </a:p>
        </p:txBody>
      </p:sp>
      <p:sp>
        <p:nvSpPr>
          <p:cNvPr id="5" name="Rectangle 5"/>
          <p:cNvSpPr>
            <a:spLocks noChangeArrowheads="1"/>
          </p:cNvSpPr>
          <p:nvPr/>
        </p:nvSpPr>
        <p:spPr bwMode="auto">
          <a:xfrm>
            <a:off x="460829" y="5892346"/>
            <a:ext cx="38789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solidFill>
                  <a:schemeClr val="accent5">
                    <a:lumMod val="50000"/>
                  </a:schemeClr>
                </a:solidFill>
                <a:latin typeface="Arial" panose="020B0604020202020204" pitchFamily="34" charset="0"/>
                <a:cs typeface="Arial" panose="020B0604020202020204" pitchFamily="34" charset="0"/>
              </a:rPr>
              <a:t>The fraction of heat that can be converted to work as a function of source temperature.</a:t>
            </a:r>
          </a:p>
        </p:txBody>
      </p:sp>
      <p:sp>
        <p:nvSpPr>
          <p:cNvPr id="6" name="Rectangle 6"/>
          <p:cNvSpPr>
            <a:spLocks noChangeArrowheads="1"/>
          </p:cNvSpPr>
          <p:nvPr/>
        </p:nvSpPr>
        <p:spPr bwMode="auto">
          <a:xfrm>
            <a:off x="8507640" y="5523014"/>
            <a:ext cx="2971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solidFill>
                  <a:schemeClr val="accent5">
                    <a:lumMod val="50000"/>
                  </a:schemeClr>
                </a:solidFill>
                <a:latin typeface="Arial" panose="020B0604020202020204" pitchFamily="34" charset="0"/>
                <a:cs typeface="Arial" panose="020B0604020202020204" pitchFamily="34" charset="0"/>
              </a:rPr>
              <a:t>The higher the temperature of the thermal energy, the higher its quality.</a:t>
            </a: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903" y="1974697"/>
            <a:ext cx="1624012"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8"/>
          <p:cNvSpPr txBox="1">
            <a:spLocks noChangeArrowheads="1"/>
          </p:cNvSpPr>
          <p:nvPr/>
        </p:nvSpPr>
        <p:spPr bwMode="auto">
          <a:xfrm>
            <a:off x="4206195" y="4058882"/>
            <a:ext cx="3886200" cy="923330"/>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bg2"/>
            </a:solidFill>
            <a:miter lim="800000"/>
            <a:headEnd/>
            <a:tailEnd/>
          </a:ln>
          <a:effectLst/>
        </p:spPr>
        <p:txBody>
          <a:bodyPr wrap="square">
            <a:spAutoFit/>
          </a:bodyPr>
          <a:lstStyle>
            <a:defPPr>
              <a:defRPr lang="en-US"/>
            </a:defPPr>
            <a:lvl1pPr>
              <a:spcBef>
                <a:spcPts val="600"/>
              </a:spcBef>
              <a:spcAft>
                <a:spcPts val="600"/>
              </a:spcAft>
              <a:defRPr sz="1600">
                <a:solidFill>
                  <a:schemeClr val="accent5">
                    <a:lumMod val="50000"/>
                  </a:schemeClr>
                </a:solidFill>
                <a:latin typeface="Arial" panose="020B0604020202020204" pitchFamily="34" charset="0"/>
                <a:cs typeface="Arial" panose="020B0604020202020204" pitchFamily="34" charset="0"/>
              </a:defRPr>
            </a:lvl1pPr>
          </a:lstStyle>
          <a:p>
            <a:r>
              <a:rPr lang="en-US" altLang="en-US" sz="1400" dirty="0"/>
              <a:t>How do you increase the thermal efficiency of a Carnot heat engine? </a:t>
            </a:r>
            <a:endParaRPr lang="tr-TR" altLang="en-US" sz="1400" dirty="0"/>
          </a:p>
          <a:p>
            <a:r>
              <a:rPr lang="en-US" altLang="en-US" sz="1400" dirty="0"/>
              <a:t>How about for actual heat engines? </a:t>
            </a:r>
          </a:p>
        </p:txBody>
      </p:sp>
      <p:sp>
        <p:nvSpPr>
          <p:cNvPr id="9" name="Text Box 9"/>
          <p:cNvSpPr txBox="1">
            <a:spLocks noChangeArrowheads="1"/>
          </p:cNvSpPr>
          <p:nvPr/>
        </p:nvSpPr>
        <p:spPr bwMode="auto">
          <a:xfrm>
            <a:off x="4020230" y="2643891"/>
            <a:ext cx="4258130" cy="338554"/>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bg2"/>
            </a:solidFill>
            <a:miter lim="800000"/>
            <a:headEnd/>
            <a:tailEnd/>
          </a:ln>
          <a:effectLst/>
        </p:spPr>
        <p:txBody>
          <a:bodyPr wrap="square">
            <a:spAutoFit/>
          </a:bodyPr>
          <a:lstStyle>
            <a:defPPr>
              <a:defRPr lang="en-US"/>
            </a:defPPr>
            <a:lvl1pPr>
              <a:spcBef>
                <a:spcPts val="600"/>
              </a:spcBef>
              <a:spcAft>
                <a:spcPts val="600"/>
              </a:spcAft>
              <a:defRPr sz="1600">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Can we use </a:t>
            </a:r>
            <a:r>
              <a:rPr lang="en-US" altLang="en-US" dirty="0">
                <a:sym typeface="Symbol" panose="05050102010706020507" pitchFamily="18" charset="2"/>
              </a:rPr>
              <a:t></a:t>
            </a:r>
            <a:r>
              <a:rPr lang="en-US" altLang="en-US" dirty="0"/>
              <a:t>C unit for temperature here?</a:t>
            </a:r>
          </a:p>
        </p:txBody>
      </p:sp>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648279"/>
            <a:ext cx="296227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615" y="1936369"/>
            <a:ext cx="337185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6676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294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Refrigerator and Heat Pump</a:t>
            </a:r>
          </a:p>
        </p:txBody>
      </p:sp>
      <p:sp>
        <p:nvSpPr>
          <p:cNvPr id="19" name="Rectangle 4"/>
          <p:cNvSpPr>
            <a:spLocks noChangeArrowheads="1"/>
          </p:cNvSpPr>
          <p:nvPr/>
        </p:nvSpPr>
        <p:spPr bwMode="auto">
          <a:xfrm>
            <a:off x="604164" y="5961442"/>
            <a:ext cx="458107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solidFill>
                  <a:schemeClr val="accent5">
                    <a:lumMod val="50000"/>
                  </a:schemeClr>
                </a:solidFill>
                <a:latin typeface="Arial" panose="020B0604020202020204" pitchFamily="34" charset="0"/>
                <a:cs typeface="Arial" panose="020B0604020202020204" pitchFamily="34" charset="0"/>
              </a:rPr>
              <a:t>No refrigerator can have a higher COP than a reversible refrigerator operating between the same temperature limits.</a:t>
            </a:r>
          </a:p>
        </p:txBody>
      </p:sp>
      <p:pic>
        <p:nvPicPr>
          <p:cNvPr id="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785" y="2075087"/>
            <a:ext cx="2066925"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310" y="2798987"/>
            <a:ext cx="2190750"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23" y="4153124"/>
            <a:ext cx="2363787"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310" y="4807174"/>
            <a:ext cx="22399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 Box 12"/>
          <p:cNvSpPr txBox="1">
            <a:spLocks noChangeArrowheads="1"/>
          </p:cNvSpPr>
          <p:nvPr/>
        </p:nvSpPr>
        <p:spPr bwMode="auto">
          <a:xfrm>
            <a:off x="8514456" y="1799667"/>
            <a:ext cx="3058195" cy="1077218"/>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bg2"/>
            </a:solidFill>
            <a:miter lim="800000"/>
            <a:headEnd/>
            <a:tailEnd/>
          </a:ln>
          <a:effectLst/>
        </p:spPr>
        <p:txBody>
          <a:bodyPr wrap="square">
            <a:spAutoFit/>
          </a:bodyPr>
          <a:lstStyle>
            <a:defPPr>
              <a:defRPr lang="en-US"/>
            </a:defPPr>
            <a:lvl1pPr>
              <a:spcBef>
                <a:spcPts val="600"/>
              </a:spcBef>
              <a:spcAft>
                <a:spcPts val="600"/>
              </a:spcAft>
              <a:defRPr sz="1400">
                <a:solidFill>
                  <a:schemeClr val="accent5">
                    <a:lumMod val="50000"/>
                  </a:schemeClr>
                </a:solidFill>
                <a:latin typeface="Arial" panose="020B0604020202020204" pitchFamily="34" charset="0"/>
                <a:cs typeface="Arial" panose="020B0604020202020204" pitchFamily="34" charset="0"/>
              </a:defRPr>
            </a:lvl1pPr>
          </a:lstStyle>
          <a:p>
            <a:r>
              <a:rPr lang="en-US" altLang="en-US" sz="1600" dirty="0"/>
              <a:t>How do you increase the COP of a Carnot refrigerator or heat pump? How about for actual ones? </a:t>
            </a:r>
          </a:p>
        </p:txBody>
      </p:sp>
      <p:pic>
        <p:nvPicPr>
          <p:cNvPr id="2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164" y="1608137"/>
            <a:ext cx="51054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 Box 11"/>
          <p:cNvSpPr txBox="1">
            <a:spLocks noChangeArrowheads="1"/>
          </p:cNvSpPr>
          <p:nvPr/>
        </p:nvSpPr>
        <p:spPr bwMode="auto">
          <a:xfrm>
            <a:off x="6022305" y="3770849"/>
            <a:ext cx="277767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defRPr sz="1400">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Carnot refrigerator or heat pump</a:t>
            </a:r>
          </a:p>
        </p:txBody>
      </p:sp>
      <p:sp>
        <p:nvSpPr>
          <p:cNvPr id="27" name="Text Box 10"/>
          <p:cNvSpPr txBox="1">
            <a:spLocks noChangeArrowheads="1"/>
          </p:cNvSpPr>
          <p:nvPr/>
        </p:nvSpPr>
        <p:spPr bwMode="auto">
          <a:xfrm>
            <a:off x="5885553" y="1685696"/>
            <a:ext cx="3276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defRPr sz="1400">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Any refrigerator or heat pump</a:t>
            </a:r>
          </a:p>
        </p:txBody>
      </p:sp>
      <p:pic>
        <p:nvPicPr>
          <p:cNvPr id="2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4803" y="5661566"/>
            <a:ext cx="4308712" cy="959668"/>
          </a:xfrm>
          <a:prstGeom prst="rect">
            <a:avLst/>
          </a:prstGeom>
          <a:noFill/>
          <a:ln w="9525">
            <a:solidFill>
              <a:schemeClr val="accent5">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589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Entropy</a:t>
            </a:r>
          </a:p>
        </p:txBody>
      </p:sp>
      <p:sp>
        <p:nvSpPr>
          <p:cNvPr id="13" name="Rectangle 4"/>
          <p:cNvSpPr>
            <a:spLocks noChangeArrowheads="1"/>
          </p:cNvSpPr>
          <p:nvPr/>
        </p:nvSpPr>
        <p:spPr bwMode="auto">
          <a:xfrm>
            <a:off x="457309" y="6132210"/>
            <a:ext cx="36098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The system considered in the development of the </a:t>
            </a:r>
            <a:r>
              <a:rPr lang="en-US" altLang="en-US" sz="1400" dirty="0" err="1">
                <a:solidFill>
                  <a:schemeClr val="accent5">
                    <a:lumMod val="50000"/>
                  </a:schemeClr>
                </a:solidFill>
                <a:latin typeface="Arial" panose="020B0604020202020204" pitchFamily="34" charset="0"/>
                <a:cs typeface="Arial" panose="020B0604020202020204" pitchFamily="34" charset="0"/>
              </a:rPr>
              <a:t>Clausius</a:t>
            </a:r>
            <a:r>
              <a:rPr lang="en-US" altLang="en-US" sz="1400" dirty="0">
                <a:solidFill>
                  <a:schemeClr val="accent5">
                    <a:lumMod val="50000"/>
                  </a:schemeClr>
                </a:solidFill>
                <a:latin typeface="Arial" panose="020B0604020202020204" pitchFamily="34" charset="0"/>
                <a:cs typeface="Arial" panose="020B0604020202020204" pitchFamily="34" charset="0"/>
              </a:rPr>
              <a:t> inequality.</a:t>
            </a:r>
          </a:p>
        </p:txBody>
      </p:sp>
      <p:pic>
        <p:nvPicPr>
          <p:cNvPr id="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842" y="1925741"/>
            <a:ext cx="1258491" cy="649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161" y="2886346"/>
            <a:ext cx="2083226" cy="29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161" y="4159130"/>
            <a:ext cx="1227944" cy="67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1161" y="3388994"/>
            <a:ext cx="2303160" cy="602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161" y="5112543"/>
            <a:ext cx="1606714" cy="680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1988" y="2910119"/>
            <a:ext cx="1795463"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238" y="4865234"/>
            <a:ext cx="30543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771988" y="1773614"/>
            <a:ext cx="3032298" cy="635000"/>
            <a:chOff x="7771988" y="1773614"/>
            <a:chExt cx="3032298" cy="635000"/>
          </a:xfrm>
        </p:grpSpPr>
        <p:pic>
          <p:nvPicPr>
            <p:cNvPr id="29"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1988" y="1773614"/>
              <a:ext cx="11049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Box 14"/>
            <p:cNvSpPr txBox="1">
              <a:spLocks noChangeArrowheads="1"/>
            </p:cNvSpPr>
            <p:nvPr/>
          </p:nvSpPr>
          <p:spPr bwMode="auto">
            <a:xfrm>
              <a:off x="9051686" y="1891835"/>
              <a:ext cx="1752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sz="1400">
                  <a:solidFill>
                    <a:schemeClr val="accent5">
                      <a:lumMod val="50000"/>
                    </a:schemeClr>
                  </a:solidFill>
                  <a:latin typeface="Arial" panose="020B0604020202020204" pitchFamily="34" charset="0"/>
                  <a:cs typeface="Arial" panose="020B0604020202020204" pitchFamily="34" charset="0"/>
                </a:defRPr>
              </a:lvl1pPr>
            </a:lstStyle>
            <a:p>
              <a:r>
                <a:rPr lang="en-US" altLang="en-US" dirty="0" err="1"/>
                <a:t>Clasius</a:t>
              </a:r>
              <a:r>
                <a:rPr lang="en-US" altLang="en-US" dirty="0"/>
                <a:t> inequality</a:t>
              </a:r>
            </a:p>
          </p:txBody>
        </p:sp>
      </p:grpSp>
      <p:sp>
        <p:nvSpPr>
          <p:cNvPr id="34" name="Rectangle 15"/>
          <p:cNvSpPr>
            <a:spLocks noChangeArrowheads="1"/>
          </p:cNvSpPr>
          <p:nvPr/>
        </p:nvSpPr>
        <p:spPr bwMode="auto">
          <a:xfrm>
            <a:off x="5272774" y="5807808"/>
            <a:ext cx="4724400" cy="830997"/>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5400000" scaled="1"/>
            <a:tileRect/>
          </a:gradFill>
          <a:ln w="19050">
            <a:solidFill>
              <a:schemeClr val="bg2"/>
            </a:solidFill>
            <a:miter lim="800000"/>
            <a:headEnd/>
            <a:tailEnd/>
          </a:ln>
          <a:effectLst/>
        </p:spPr>
        <p:txBody>
          <a:bodyPr wrap="square">
            <a:spAutoFit/>
          </a:bodyPr>
          <a:lstStyle/>
          <a:p>
            <a:pPr>
              <a:spcBef>
                <a:spcPts val="600"/>
              </a:spcBef>
              <a:spcAft>
                <a:spcPts val="600"/>
              </a:spcAft>
            </a:pPr>
            <a:r>
              <a:rPr lang="en-US" altLang="en-US" sz="1600">
                <a:solidFill>
                  <a:schemeClr val="accent5">
                    <a:lumMod val="50000"/>
                  </a:schemeClr>
                </a:solidFill>
                <a:latin typeface="Arial" panose="020B0604020202020204" pitchFamily="34" charset="0"/>
                <a:cs typeface="Arial" panose="020B0604020202020204" pitchFamily="34" charset="0"/>
              </a:rPr>
              <a:t>The equality in the Clausius inequality holds for totally or just internally reversible cycles and the inequality for the irreversible ones.</a:t>
            </a:r>
          </a:p>
        </p:txBody>
      </p:sp>
      <p:grpSp>
        <p:nvGrpSpPr>
          <p:cNvPr id="2" name="Group 1"/>
          <p:cNvGrpSpPr/>
          <p:nvPr/>
        </p:nvGrpSpPr>
        <p:grpSpPr>
          <a:xfrm>
            <a:off x="7613238" y="3933058"/>
            <a:ext cx="4251498" cy="738664"/>
            <a:chOff x="7771988" y="3240226"/>
            <a:chExt cx="4251498" cy="738664"/>
          </a:xfrm>
        </p:grpSpPr>
        <p:pic>
          <p:nvPicPr>
            <p:cNvPr id="31"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1988" y="3297614"/>
              <a:ext cx="2906713"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16"/>
            <p:cNvSpPr txBox="1">
              <a:spLocks noChangeArrowheads="1"/>
            </p:cNvSpPr>
            <p:nvPr/>
          </p:nvSpPr>
          <p:spPr bwMode="auto">
            <a:xfrm>
              <a:off x="10804286" y="3240226"/>
              <a:ext cx="1219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sz="1400">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Formal definition of entropy</a:t>
              </a:r>
            </a:p>
          </p:txBody>
        </p:sp>
      </p:grpSp>
      <p:pic>
        <p:nvPicPr>
          <p:cNvPr id="36"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611" y="1615446"/>
            <a:ext cx="3184371" cy="457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971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Entropy: A Thermodynamic Property</a:t>
            </a:r>
          </a:p>
        </p:txBody>
      </p:sp>
      <p:pic>
        <p:nvPicPr>
          <p:cNvPr id="5" name="Picture 4"/>
          <p:cNvPicPr>
            <a:picLocks noChangeAspect="1"/>
          </p:cNvPicPr>
          <p:nvPr/>
        </p:nvPicPr>
        <p:blipFill>
          <a:blip r:embed="rId2"/>
          <a:stretch>
            <a:fillRect/>
          </a:stretch>
        </p:blipFill>
        <p:spPr>
          <a:xfrm>
            <a:off x="280881" y="1598232"/>
            <a:ext cx="3686175" cy="3009900"/>
          </a:xfrm>
          <a:prstGeom prst="rect">
            <a:avLst/>
          </a:prstGeom>
        </p:spPr>
      </p:pic>
      <p:pic>
        <p:nvPicPr>
          <p:cNvPr id="6" name="Picture 5"/>
          <p:cNvPicPr>
            <a:picLocks noChangeAspect="1"/>
          </p:cNvPicPr>
          <p:nvPr/>
        </p:nvPicPr>
        <p:blipFill>
          <a:blip r:embed="rId3"/>
          <a:stretch>
            <a:fillRect/>
          </a:stretch>
        </p:blipFill>
        <p:spPr>
          <a:xfrm>
            <a:off x="4071988" y="1675332"/>
            <a:ext cx="4972050" cy="100965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4071988" y="2792183"/>
            <a:ext cx="4905375" cy="990600"/>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4071988" y="3963976"/>
            <a:ext cx="3371850" cy="1028700"/>
          </a:xfrm>
          <a:prstGeom prst="rect">
            <a:avLst/>
          </a:prstGeom>
          <a:ln>
            <a:solidFill>
              <a:schemeClr val="accent1"/>
            </a:solidFill>
          </a:ln>
        </p:spPr>
      </p:pic>
      <p:pic>
        <p:nvPicPr>
          <p:cNvPr id="9" name="Picture 8"/>
          <p:cNvPicPr>
            <a:picLocks noChangeAspect="1"/>
          </p:cNvPicPr>
          <p:nvPr/>
        </p:nvPicPr>
        <p:blipFill>
          <a:blip r:embed="rId6"/>
          <a:stretch>
            <a:fillRect/>
          </a:stretch>
        </p:blipFill>
        <p:spPr>
          <a:xfrm>
            <a:off x="4071988" y="5103945"/>
            <a:ext cx="1924050" cy="942975"/>
          </a:xfrm>
          <a:prstGeom prst="rect">
            <a:avLst/>
          </a:prstGeom>
          <a:ln>
            <a:solidFill>
              <a:schemeClr val="accent1"/>
            </a:solidFill>
          </a:ln>
        </p:spPr>
      </p:pic>
      <p:pic>
        <p:nvPicPr>
          <p:cNvPr id="10" name="Picture 9"/>
          <p:cNvPicPr>
            <a:picLocks noChangeAspect="1"/>
          </p:cNvPicPr>
          <p:nvPr/>
        </p:nvPicPr>
        <p:blipFill>
          <a:blip r:embed="rId7"/>
          <a:stretch>
            <a:fillRect/>
          </a:stretch>
        </p:blipFill>
        <p:spPr>
          <a:xfrm>
            <a:off x="6303946" y="5103945"/>
            <a:ext cx="2933700" cy="942975"/>
          </a:xfrm>
          <a:prstGeom prst="rect">
            <a:avLst/>
          </a:prstGeom>
          <a:ln>
            <a:solidFill>
              <a:schemeClr val="accent1"/>
            </a:solidFill>
          </a:ln>
        </p:spPr>
      </p:pic>
    </p:spTree>
    <p:extLst>
      <p:ext uri="{BB962C8B-B14F-4D97-AF65-F5344CB8AC3E}">
        <p14:creationId xmlns:p14="http://schemas.microsoft.com/office/powerpoint/2010/main" val="356180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Entropy of Pure Substances</a:t>
            </a:r>
          </a:p>
        </p:txBody>
      </p:sp>
      <p:pic>
        <p:nvPicPr>
          <p:cNvPr id="2" name="Picture 1"/>
          <p:cNvPicPr>
            <a:picLocks noChangeAspect="1"/>
          </p:cNvPicPr>
          <p:nvPr/>
        </p:nvPicPr>
        <p:blipFill>
          <a:blip r:embed="rId2"/>
          <a:stretch>
            <a:fillRect/>
          </a:stretch>
        </p:blipFill>
        <p:spPr>
          <a:xfrm>
            <a:off x="411582" y="1761424"/>
            <a:ext cx="3698406" cy="2745522"/>
          </a:xfrm>
          <a:prstGeom prst="rect">
            <a:avLst/>
          </a:prstGeom>
        </p:spPr>
      </p:pic>
      <p:pic>
        <p:nvPicPr>
          <p:cNvPr id="3" name="Picture 2"/>
          <p:cNvPicPr>
            <a:picLocks noChangeAspect="1"/>
          </p:cNvPicPr>
          <p:nvPr/>
        </p:nvPicPr>
        <p:blipFill>
          <a:blip r:embed="rId3"/>
          <a:stretch>
            <a:fillRect/>
          </a:stretch>
        </p:blipFill>
        <p:spPr>
          <a:xfrm>
            <a:off x="893066" y="5250230"/>
            <a:ext cx="3408604" cy="1237197"/>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4109989" y="1642648"/>
            <a:ext cx="3570972" cy="2974954"/>
          </a:xfrm>
          <a:prstGeom prst="rect">
            <a:avLst/>
          </a:prstGeom>
        </p:spPr>
      </p:pic>
      <p:pic>
        <p:nvPicPr>
          <p:cNvPr id="12" name="Picture 11"/>
          <p:cNvPicPr>
            <a:picLocks noChangeAspect="1"/>
          </p:cNvPicPr>
          <p:nvPr/>
        </p:nvPicPr>
        <p:blipFill>
          <a:blip r:embed="rId5"/>
          <a:stretch>
            <a:fillRect/>
          </a:stretch>
        </p:blipFill>
        <p:spPr>
          <a:xfrm>
            <a:off x="7579907" y="1847320"/>
            <a:ext cx="3550170" cy="2565609"/>
          </a:xfrm>
          <a:prstGeom prst="rect">
            <a:avLst/>
          </a:prstGeom>
        </p:spPr>
      </p:pic>
      <p:pic>
        <p:nvPicPr>
          <p:cNvPr id="13" name="Picture 12"/>
          <p:cNvPicPr>
            <a:picLocks noChangeAspect="1"/>
          </p:cNvPicPr>
          <p:nvPr/>
        </p:nvPicPr>
        <p:blipFill>
          <a:blip r:embed="rId6"/>
          <a:stretch>
            <a:fillRect/>
          </a:stretch>
        </p:blipFill>
        <p:spPr>
          <a:xfrm>
            <a:off x="4404424" y="4539039"/>
            <a:ext cx="6725653" cy="789755"/>
          </a:xfrm>
          <a:prstGeom prst="rect">
            <a:avLst/>
          </a:prstGeom>
        </p:spPr>
      </p:pic>
    </p:spTree>
    <p:extLst>
      <p:ext uri="{BB962C8B-B14F-4D97-AF65-F5344CB8AC3E}">
        <p14:creationId xmlns:p14="http://schemas.microsoft.com/office/powerpoint/2010/main" val="210996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Property Relations</a:t>
            </a:r>
          </a:p>
        </p:txBody>
      </p:sp>
      <p:sp>
        <p:nvSpPr>
          <p:cNvPr id="9" name="Rectangle 8"/>
          <p:cNvSpPr/>
          <p:nvPr/>
        </p:nvSpPr>
        <p:spPr>
          <a:xfrm>
            <a:off x="767937" y="1694257"/>
            <a:ext cx="4910967" cy="1938992"/>
          </a:xfrm>
          <a:prstGeom prst="rect">
            <a:avLst/>
          </a:prstGeom>
          <a:noFill/>
          <a:ln>
            <a:noFill/>
          </a:ln>
        </p:spPr>
        <p:txBody>
          <a:bodyPr wrap="square" anchor="ctr" anchorCtr="0">
            <a:spAutoFit/>
          </a:bodyPr>
          <a:lstStyle/>
          <a:p>
            <a:pPr algn="just">
              <a:lnSpc>
                <a:spcPct val="90000"/>
              </a:lnSpc>
              <a:spcBef>
                <a:spcPts val="600"/>
              </a:spcBef>
              <a:spcAft>
                <a:spcPts val="600"/>
              </a:spcAft>
            </a:pPr>
            <a:r>
              <a:rPr lang="en-US" sz="2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First law: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dU</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p>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For a simple compressible system and quasi-static process </a:t>
            </a:r>
          </a:p>
          <a:p>
            <a:pPr algn="just">
              <a:lnSpc>
                <a:spcPct val="90000"/>
              </a:lnSpc>
              <a:spcBef>
                <a:spcPts val="600"/>
              </a:spcBef>
              <a:spcAft>
                <a:spcPts val="600"/>
              </a:spcAft>
            </a:pP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TdS</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l-GR"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 =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PdV</a:t>
            </a:r>
            <a:endPar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endParaRPr>
          </a:p>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then</a:t>
            </a:r>
          </a:p>
        </p:txBody>
      </p:sp>
      <p:sp>
        <p:nvSpPr>
          <p:cNvPr id="6" name="Rectangle 5"/>
          <p:cNvSpPr/>
          <p:nvPr/>
        </p:nvSpPr>
        <p:spPr>
          <a:xfrm>
            <a:off x="903420" y="3629886"/>
            <a:ext cx="2058525" cy="1231106"/>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p:spPr>
        <p:txBody>
          <a:bodyPr wrap="square">
            <a:spAutoFit/>
          </a:bodyPr>
          <a:lstStyle/>
          <a:p>
            <a:pPr algn="just">
              <a:lnSpc>
                <a:spcPct val="90000"/>
              </a:lnSpc>
              <a:spcBef>
                <a:spcPts val="600"/>
              </a:spcBef>
              <a:spcAft>
                <a:spcPts val="600"/>
              </a:spcAft>
            </a:pP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TdS</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dU</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PdV</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p>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or </a:t>
            </a:r>
          </a:p>
          <a:p>
            <a:pPr algn="just">
              <a:lnSpc>
                <a:spcPct val="90000"/>
              </a:lnSpc>
              <a:spcBef>
                <a:spcPts val="600"/>
              </a:spcBef>
              <a:spcAft>
                <a:spcPts val="600"/>
              </a:spcAft>
            </a:pP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Tds</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du +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Pdv</a:t>
            </a:r>
            <a:endPar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14" name="Rectangle 13"/>
          <p:cNvSpPr/>
          <p:nvPr/>
        </p:nvSpPr>
        <p:spPr>
          <a:xfrm>
            <a:off x="922469" y="5353839"/>
            <a:ext cx="2020428" cy="1231106"/>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p:spPr>
        <p:txBody>
          <a:bodyPr wrap="square">
            <a:spAutoFit/>
          </a:bodyPr>
          <a:lstStyle/>
          <a:p>
            <a:pPr algn="just">
              <a:lnSpc>
                <a:spcPct val="90000"/>
              </a:lnSpc>
              <a:spcBef>
                <a:spcPts val="600"/>
              </a:spcBef>
              <a:spcAft>
                <a:spcPts val="600"/>
              </a:spcAft>
            </a:pP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TdS</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dH</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VdP</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p>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or </a:t>
            </a:r>
          </a:p>
          <a:p>
            <a:pPr algn="just">
              <a:lnSpc>
                <a:spcPct val="90000"/>
              </a:lnSpc>
              <a:spcBef>
                <a:spcPts val="600"/>
              </a:spcBef>
              <a:spcAft>
                <a:spcPts val="600"/>
              </a:spcAft>
            </a:pP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Tds</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dh -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vdP</a:t>
            </a:r>
            <a:endPar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7" name="Rectangle 6"/>
          <p:cNvSpPr/>
          <p:nvPr/>
        </p:nvSpPr>
        <p:spPr>
          <a:xfrm>
            <a:off x="876393" y="4936599"/>
            <a:ext cx="4133007" cy="341632"/>
          </a:xfrm>
          <a:prstGeom prst="rect">
            <a:avLst/>
          </a:prstGeom>
        </p:spPr>
        <p:txBody>
          <a:bodyPr wrap="square">
            <a:spAutoFit/>
          </a:bodyPr>
          <a:lstStyle/>
          <a:p>
            <a:pPr algn="just">
              <a:lnSpc>
                <a:spcPct val="90000"/>
              </a:lnSpc>
              <a:spcBef>
                <a:spcPts val="600"/>
              </a:spcBef>
              <a:spcAft>
                <a:spcPts val="600"/>
              </a:spcAft>
            </a:pP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using H = U  + PV or h = u + </a:t>
            </a:r>
            <a:r>
              <a:rPr lang="en-US"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Pv</a:t>
            </a:r>
            <a:endPar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8" name="Right Brace 7"/>
          <p:cNvSpPr/>
          <p:nvPr/>
        </p:nvSpPr>
        <p:spPr>
          <a:xfrm>
            <a:off x="3815256" y="3898725"/>
            <a:ext cx="588580" cy="2417379"/>
          </a:xfrm>
          <a:prstGeom prst="rightBrace">
            <a:avLst>
              <a:gd name="adj1" fmla="val 52976"/>
              <a:gd name="adj2" fmla="val 50435"/>
            </a:avLst>
          </a:prstGeom>
          <a:ln w="34925">
            <a:solidFill>
              <a:srgbClr val="1F4E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4506689" y="4728849"/>
            <a:ext cx="1500916" cy="757130"/>
          </a:xfrm>
          <a:prstGeom prst="rect">
            <a:avLst/>
          </a:prstGeom>
        </p:spPr>
        <p:txBody>
          <a:bodyPr wrap="square">
            <a:spAutoFit/>
          </a:bodyPr>
          <a:lstStyle/>
          <a:p>
            <a:pPr algn="just">
              <a:lnSpc>
                <a:spcPct val="90000"/>
              </a:lnSpc>
              <a:spcBef>
                <a:spcPts val="600"/>
              </a:spcBef>
              <a:spcAft>
                <a:spcPts val="600"/>
              </a:spcAft>
            </a:pP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Gibb’s Relations</a:t>
            </a:r>
          </a:p>
        </p:txBody>
      </p:sp>
      <p:pic>
        <p:nvPicPr>
          <p:cNvPr id="10" name="Picture 9"/>
          <p:cNvPicPr>
            <a:picLocks noChangeAspect="1"/>
          </p:cNvPicPr>
          <p:nvPr/>
        </p:nvPicPr>
        <p:blipFill>
          <a:blip r:embed="rId2"/>
          <a:stretch>
            <a:fillRect/>
          </a:stretch>
        </p:blipFill>
        <p:spPr>
          <a:xfrm>
            <a:off x="6298703" y="1990106"/>
            <a:ext cx="5399854" cy="495533"/>
          </a:xfrm>
          <a:prstGeom prst="rect">
            <a:avLst/>
          </a:prstGeom>
        </p:spPr>
      </p:pic>
      <p:sp>
        <p:nvSpPr>
          <p:cNvPr id="16" name="Rectangle 15"/>
          <p:cNvSpPr/>
          <p:nvPr/>
        </p:nvSpPr>
        <p:spPr>
          <a:xfrm>
            <a:off x="6298703" y="1659964"/>
            <a:ext cx="2014980" cy="369332"/>
          </a:xfrm>
          <a:prstGeom prst="rect">
            <a:avLst/>
          </a:prstGeom>
        </p:spPr>
        <p:txBody>
          <a:bodyPr wrap="square">
            <a:spAutoFit/>
          </a:bodyPr>
          <a:lstStyle/>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In general</a:t>
            </a:r>
          </a:p>
        </p:txBody>
      </p:sp>
      <p:pic>
        <p:nvPicPr>
          <p:cNvPr id="17" name="Picture 16"/>
          <p:cNvPicPr>
            <a:picLocks noChangeAspect="1"/>
          </p:cNvPicPr>
          <p:nvPr/>
        </p:nvPicPr>
        <p:blipFill>
          <a:blip r:embed="rId3"/>
          <a:stretch>
            <a:fillRect/>
          </a:stretch>
        </p:blipFill>
        <p:spPr>
          <a:xfrm>
            <a:off x="6298703" y="2899861"/>
            <a:ext cx="5575961" cy="299198"/>
          </a:xfrm>
          <a:prstGeom prst="rect">
            <a:avLst/>
          </a:prstGeom>
        </p:spPr>
      </p:pic>
      <p:sp>
        <p:nvSpPr>
          <p:cNvPr id="18" name="Rectangle 17"/>
          <p:cNvSpPr/>
          <p:nvPr/>
        </p:nvSpPr>
        <p:spPr>
          <a:xfrm>
            <a:off x="6298703" y="2486176"/>
            <a:ext cx="2014980" cy="369332"/>
          </a:xfrm>
          <a:prstGeom prst="rect">
            <a:avLst/>
          </a:prstGeom>
        </p:spPr>
        <p:txBody>
          <a:bodyPr wrap="square">
            <a:spAutoFit/>
          </a:bodyPr>
          <a:lstStyle/>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therefore,</a:t>
            </a:r>
          </a:p>
        </p:txBody>
      </p:sp>
      <p:pic>
        <p:nvPicPr>
          <p:cNvPr id="19" name="Picture 18"/>
          <p:cNvPicPr>
            <a:picLocks noChangeAspect="1"/>
          </p:cNvPicPr>
          <p:nvPr/>
        </p:nvPicPr>
        <p:blipFill>
          <a:blip r:embed="rId4"/>
          <a:stretch>
            <a:fillRect/>
          </a:stretch>
        </p:blipFill>
        <p:spPr>
          <a:xfrm>
            <a:off x="6007605" y="3351956"/>
            <a:ext cx="3527469" cy="2753786"/>
          </a:xfrm>
          <a:prstGeom prst="rect">
            <a:avLst/>
          </a:prstGeom>
        </p:spPr>
      </p:pic>
      <p:pic>
        <p:nvPicPr>
          <p:cNvPr id="20" name="Picture 19"/>
          <p:cNvPicPr>
            <a:picLocks noChangeAspect="1"/>
          </p:cNvPicPr>
          <p:nvPr/>
        </p:nvPicPr>
        <p:blipFill>
          <a:blip r:embed="rId5"/>
          <a:stretch>
            <a:fillRect/>
          </a:stretch>
        </p:blipFill>
        <p:spPr>
          <a:xfrm>
            <a:off x="9535074" y="3359507"/>
            <a:ext cx="2179221" cy="742113"/>
          </a:xfrm>
          <a:prstGeom prst="rect">
            <a:avLst/>
          </a:prstGeom>
          <a:ln>
            <a:solidFill>
              <a:srgbClr val="1F4E79"/>
            </a:solidFill>
          </a:ln>
        </p:spPr>
      </p:pic>
      <p:pic>
        <p:nvPicPr>
          <p:cNvPr id="21" name="Picture 20"/>
          <p:cNvPicPr>
            <a:picLocks noChangeAspect="1"/>
          </p:cNvPicPr>
          <p:nvPr/>
        </p:nvPicPr>
        <p:blipFill>
          <a:blip r:embed="rId6"/>
          <a:stretch>
            <a:fillRect/>
          </a:stretch>
        </p:blipFill>
        <p:spPr>
          <a:xfrm>
            <a:off x="9535074" y="4177599"/>
            <a:ext cx="1274814" cy="626724"/>
          </a:xfrm>
          <a:prstGeom prst="rect">
            <a:avLst/>
          </a:prstGeom>
          <a:ln>
            <a:solidFill>
              <a:srgbClr val="1F4E79"/>
            </a:solidFill>
          </a:ln>
        </p:spPr>
      </p:pic>
    </p:spTree>
    <p:extLst>
      <p:ext uri="{BB962C8B-B14F-4D97-AF65-F5344CB8AC3E}">
        <p14:creationId xmlns:p14="http://schemas.microsoft.com/office/powerpoint/2010/main" val="2837085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67228" y="1166748"/>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Microscopic and Macroscopic Perspective</a:t>
            </a:r>
          </a:p>
        </p:txBody>
      </p:sp>
      <p:pic>
        <p:nvPicPr>
          <p:cNvPr id="18434" name="Picture 2" descr="Image result for microscopic and macroscopic view point in thermodynamics"/>
          <p:cNvPicPr>
            <a:picLocks noChangeAspect="1" noChangeArrowheads="1"/>
          </p:cNvPicPr>
          <p:nvPr/>
        </p:nvPicPr>
        <p:blipFill rotWithShape="1">
          <a:blip r:embed="rId2">
            <a:extLst>
              <a:ext uri="{28A0092B-C50C-407E-A947-70E740481C1C}">
                <a14:useLocalDpi xmlns:a14="http://schemas.microsoft.com/office/drawing/2010/main" val="0"/>
              </a:ext>
            </a:extLst>
          </a:blip>
          <a:srcRect l="2830" t="12898" r="4723" b="11032"/>
          <a:stretch/>
        </p:blipFill>
        <p:spPr bwMode="auto">
          <a:xfrm>
            <a:off x="644894" y="1743132"/>
            <a:ext cx="4985885" cy="23077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79123548"/>
              </p:ext>
            </p:extLst>
          </p:nvPr>
        </p:nvGraphicFramePr>
        <p:xfrm>
          <a:off x="756772" y="4202512"/>
          <a:ext cx="10678456" cy="2509520"/>
        </p:xfrm>
        <a:graphic>
          <a:graphicData uri="http://schemas.openxmlformats.org/drawingml/2006/table">
            <a:tbl>
              <a:tblPr firstRow="1" bandRow="1">
                <a:tableStyleId>{5C22544A-7EE6-4342-B048-85BDC9FD1C3A}</a:tableStyleId>
              </a:tblPr>
              <a:tblGrid>
                <a:gridCol w="5339228">
                  <a:extLst>
                    <a:ext uri="{9D8B030D-6E8A-4147-A177-3AD203B41FA5}">
                      <a16:colId xmlns:a16="http://schemas.microsoft.com/office/drawing/2014/main" val="3978283465"/>
                    </a:ext>
                  </a:extLst>
                </a:gridCol>
                <a:gridCol w="5339228">
                  <a:extLst>
                    <a:ext uri="{9D8B030D-6E8A-4147-A177-3AD203B41FA5}">
                      <a16:colId xmlns:a16="http://schemas.microsoft.com/office/drawing/2014/main" val="904725060"/>
                    </a:ext>
                  </a:extLst>
                </a:gridCol>
              </a:tblGrid>
              <a:tr h="370840">
                <a:tc>
                  <a:txBody>
                    <a:bodyPr/>
                    <a:lstStyle/>
                    <a:p>
                      <a:pPr algn="ctr"/>
                      <a:r>
                        <a:rPr lang="en-US" sz="18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Microscopic/Statistical Thermodynamics</a:t>
                      </a:r>
                      <a:endParaRPr lang="en-US" dirty="0"/>
                    </a:p>
                  </a:txBody>
                  <a:tcPr>
                    <a:solidFill>
                      <a:srgbClr val="C6DDF0"/>
                    </a:solidFill>
                  </a:tcPr>
                </a:tc>
                <a:tc>
                  <a:txBody>
                    <a:bodyPr/>
                    <a:lstStyle/>
                    <a:p>
                      <a:pPr algn="ctr"/>
                      <a:r>
                        <a:rPr lang="en-US" sz="18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Macroscopic/Classical</a:t>
                      </a:r>
                      <a:r>
                        <a:rPr lang="en-US" sz="1800" baseline="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Thermodynamics</a:t>
                      </a:r>
                      <a:endParaRPr lang="en-US" dirty="0"/>
                    </a:p>
                  </a:txBody>
                  <a:tcPr>
                    <a:solidFill>
                      <a:srgbClr val="C6DDF0"/>
                    </a:solidFill>
                  </a:tcPr>
                </a:tc>
                <a:extLst>
                  <a:ext uri="{0D108BD9-81ED-4DB2-BD59-A6C34878D82A}">
                    <a16:rowId xmlns:a16="http://schemas.microsoft.com/office/drawing/2014/main" val="3131242179"/>
                  </a:ext>
                </a:extLst>
              </a:tr>
              <a:tr h="370840">
                <a:tc>
                  <a:txBody>
                    <a:bodyPr/>
                    <a:lstStyle/>
                    <a:p>
                      <a:pPr algn="just"/>
                      <a:r>
                        <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Focusses on individual behavior</a:t>
                      </a:r>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of atom/molecules </a:t>
                      </a:r>
                      <a:endPar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pPr algn="just"/>
                      <a:r>
                        <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Focusses on bulk behavior</a:t>
                      </a:r>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of substance constituted by collection of molecules/atoms</a:t>
                      </a:r>
                    </a:p>
                  </a:txBody>
                  <a:tcPr>
                    <a:solidFill>
                      <a:schemeClr val="accent1">
                        <a:lumMod val="20000"/>
                        <a:lumOff val="80000"/>
                      </a:schemeClr>
                    </a:solidFill>
                  </a:tcPr>
                </a:tc>
                <a:extLst>
                  <a:ext uri="{0D108BD9-81ED-4DB2-BD59-A6C34878D82A}">
                    <a16:rowId xmlns:a16="http://schemas.microsoft.com/office/drawing/2014/main" val="3358946006"/>
                  </a:ext>
                </a:extLst>
              </a:tr>
              <a:tr h="370840">
                <a:tc>
                  <a:txBody>
                    <a:bodyPr/>
                    <a:lstStyle/>
                    <a:p>
                      <a:pPr algn="just"/>
                      <a:r>
                        <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Discrete distribution of matter </a:t>
                      </a:r>
                    </a:p>
                  </a:txBody>
                  <a:tcPr>
                    <a:solidFill>
                      <a:schemeClr val="accent1">
                        <a:lumMod val="20000"/>
                        <a:lumOff val="80000"/>
                      </a:schemeClr>
                    </a:solidFill>
                  </a:tcPr>
                </a:tc>
                <a:tc>
                  <a:txBody>
                    <a:bodyPr/>
                    <a:lstStyle/>
                    <a:p>
                      <a:pPr algn="just"/>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Distribution of matter is continuous (Continuum)</a:t>
                      </a:r>
                    </a:p>
                  </a:txBody>
                  <a:tcPr>
                    <a:solidFill>
                      <a:schemeClr val="accent1">
                        <a:lumMod val="20000"/>
                        <a:lumOff val="80000"/>
                      </a:schemeClr>
                    </a:solidFill>
                  </a:tcPr>
                </a:tc>
                <a:extLst>
                  <a:ext uri="{0D108BD9-81ED-4DB2-BD59-A6C34878D82A}">
                    <a16:rowId xmlns:a16="http://schemas.microsoft.com/office/drawing/2014/main" val="1992435436"/>
                  </a:ext>
                </a:extLst>
              </a:tr>
              <a:tr h="370840">
                <a:tc>
                  <a:txBody>
                    <a:bodyPr/>
                    <a:lstStyle/>
                    <a:p>
                      <a:pPr algn="just"/>
                      <a:r>
                        <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Include </a:t>
                      </a:r>
                      <a:r>
                        <a:rPr lang="en-US" sz="1400" b="1" u="sng"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energies</a:t>
                      </a:r>
                      <a:r>
                        <a:rPr lang="en-US" sz="1400" b="1" u="sng"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from various motions </a:t>
                      </a:r>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like translation, rotation and vibration and </a:t>
                      </a:r>
                      <a:r>
                        <a:rPr lang="en-US" sz="1400" b="1" u="sng"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configurational energies</a:t>
                      </a:r>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atomic/nuclear and molecular bond</a:t>
                      </a:r>
                      <a:endPar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pPr algn="just"/>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Bulk effect of the microscopic energy is felt as temperature of the matter</a:t>
                      </a:r>
                    </a:p>
                  </a:txBody>
                  <a:tcPr>
                    <a:solidFill>
                      <a:schemeClr val="accent1">
                        <a:lumMod val="20000"/>
                        <a:lumOff val="80000"/>
                      </a:schemeClr>
                    </a:solidFill>
                  </a:tcPr>
                </a:tc>
                <a:extLst>
                  <a:ext uri="{0D108BD9-81ED-4DB2-BD59-A6C34878D82A}">
                    <a16:rowId xmlns:a16="http://schemas.microsoft.com/office/drawing/2014/main" val="2161795759"/>
                  </a:ext>
                </a:extLst>
              </a:tr>
              <a:tr h="370840">
                <a:tc>
                  <a:txBody>
                    <a:bodyPr/>
                    <a:lstStyle/>
                    <a:p>
                      <a:pPr algn="just"/>
                      <a:r>
                        <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Interaction</a:t>
                      </a:r>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changes the total energy as a result of change in K.E. of atoms/molecules</a:t>
                      </a:r>
                      <a:endParaRPr lang="en-US" sz="140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pPr algn="just"/>
                      <a:r>
                        <a:rPr lang="en-US" sz="1400" baseline="0"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Can be observed as Heat (Q) and Work (W) interaction</a:t>
                      </a:r>
                    </a:p>
                  </a:txBody>
                  <a:tcPr>
                    <a:solidFill>
                      <a:schemeClr val="accent1">
                        <a:lumMod val="20000"/>
                        <a:lumOff val="80000"/>
                      </a:schemeClr>
                    </a:solidFill>
                  </a:tcPr>
                </a:tc>
                <a:extLst>
                  <a:ext uri="{0D108BD9-81ED-4DB2-BD59-A6C34878D82A}">
                    <a16:rowId xmlns:a16="http://schemas.microsoft.com/office/drawing/2014/main" val="360234568"/>
                  </a:ext>
                </a:extLst>
              </a:tr>
            </a:tbl>
          </a:graphicData>
        </a:graphic>
      </p:graphicFrame>
      <p:pic>
        <p:nvPicPr>
          <p:cNvPr id="18436" name="Picture 4" descr="Image result for continuum hypothesi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48" t="6972" r="1267" b="2617"/>
          <a:stretch/>
        </p:blipFill>
        <p:spPr bwMode="auto">
          <a:xfrm>
            <a:off x="6096000" y="1642563"/>
            <a:ext cx="4597051" cy="250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360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Principle of Increase of Entropy</a:t>
            </a:r>
          </a:p>
        </p:txBody>
      </p:sp>
      <p:sp>
        <p:nvSpPr>
          <p:cNvPr id="9" name="Rectangle 8"/>
          <p:cNvSpPr/>
          <p:nvPr/>
        </p:nvSpPr>
        <p:spPr>
          <a:xfrm>
            <a:off x="767938" y="1768214"/>
            <a:ext cx="5222959" cy="424732"/>
          </a:xfrm>
          <a:prstGeom prst="rect">
            <a:avLst/>
          </a:prstGeom>
          <a:noFill/>
          <a:ln>
            <a:noFill/>
          </a:ln>
        </p:spPr>
        <p:txBody>
          <a:bodyPr wrap="square" anchor="ctr" anchorCtr="0">
            <a:spAutoFit/>
          </a:bodyPr>
          <a:lstStyle/>
          <a:p>
            <a:pPr algn="just">
              <a:lnSpc>
                <a:spcPct val="90000"/>
              </a:lnSpc>
              <a:spcBef>
                <a:spcPts val="600"/>
              </a:spcBef>
              <a:spcAft>
                <a:spcPts val="600"/>
              </a:spcAft>
            </a:pPr>
            <a:r>
              <a:rPr lang="en-US" sz="24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dS</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l-GR"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a:t>
            </a:r>
            <a:r>
              <a:rPr lang="en-US" sz="24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rev</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 </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or S</a:t>
            </a:r>
            <a:r>
              <a:rPr lang="en-US" sz="24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2</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-S</a:t>
            </a:r>
            <a:r>
              <a:rPr lang="en-US" sz="24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1</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l-GR"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a:t>
            </a:r>
            <a:r>
              <a:rPr lang="en-US" sz="24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rev</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 </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p>
        </p:txBody>
      </p:sp>
      <p:sp>
        <p:nvSpPr>
          <p:cNvPr id="22" name="Rectangle 21"/>
          <p:cNvSpPr/>
          <p:nvPr/>
        </p:nvSpPr>
        <p:spPr>
          <a:xfrm>
            <a:off x="767938" y="2394459"/>
            <a:ext cx="4897138" cy="369332"/>
          </a:xfrm>
          <a:prstGeom prst="rect">
            <a:avLst/>
          </a:prstGeom>
        </p:spPr>
        <p:txBody>
          <a:bodyPr wrap="square">
            <a:spAutoFit/>
          </a:bodyPr>
          <a:lstStyle/>
          <a:p>
            <a:pPr algn="just">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with the help of 1</a:t>
            </a:r>
            <a:r>
              <a:rPr lang="en-US" sz="2000" i="1" baseline="30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st</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law, it can be shown</a:t>
            </a:r>
          </a:p>
        </p:txBody>
      </p:sp>
      <p:grpSp>
        <p:nvGrpSpPr>
          <p:cNvPr id="5" name="Group 4"/>
          <p:cNvGrpSpPr/>
          <p:nvPr/>
        </p:nvGrpSpPr>
        <p:grpSpPr>
          <a:xfrm>
            <a:off x="767937" y="2992665"/>
            <a:ext cx="5222959" cy="1753716"/>
            <a:chOff x="767937" y="2856035"/>
            <a:chExt cx="5222959" cy="1753716"/>
          </a:xfrm>
        </p:grpSpPr>
        <p:sp>
          <p:nvSpPr>
            <p:cNvPr id="23" name="Rectangle 22"/>
            <p:cNvSpPr/>
            <p:nvPr/>
          </p:nvSpPr>
          <p:spPr>
            <a:xfrm>
              <a:off x="767937" y="2856035"/>
              <a:ext cx="5222959" cy="424732"/>
            </a:xfrm>
            <a:prstGeom prst="rect">
              <a:avLst/>
            </a:prstGeom>
            <a:noFill/>
            <a:ln>
              <a:noFill/>
            </a:ln>
          </p:spPr>
          <p:txBody>
            <a:bodyPr wrap="square" anchor="ctr" anchorCtr="0">
              <a:spAutoFit/>
            </a:bodyPr>
            <a:lstStyle/>
            <a:p>
              <a:pPr algn="just">
                <a:lnSpc>
                  <a:spcPct val="90000"/>
                </a:lnSpc>
                <a:spcBef>
                  <a:spcPts val="600"/>
                </a:spcBef>
                <a:spcAft>
                  <a:spcPts val="600"/>
                </a:spcAft>
              </a:pPr>
              <a:r>
                <a:rPr lang="en-US" sz="24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dS</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l-GR"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a:t>
              </a:r>
              <a:r>
                <a:rPr lang="en-US" sz="24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act</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 </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l-GR"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4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r>
                <a:rPr lang="en-US" sz="2400" i="1" baseline="-25000"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rev</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a:t>
              </a:r>
              <a:r>
                <a:rPr lang="el-GR"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sz="24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r>
                <a:rPr lang="en-US" sz="2400" i="1" baseline="-25000"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act</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a:t>
              </a:r>
              <a:r>
                <a:rPr lang="en-US" sz="24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p>
          </p:txBody>
        </p:sp>
        <p:sp>
          <p:nvSpPr>
            <p:cNvPr id="3" name="Down Arrow Callout 2"/>
            <p:cNvSpPr/>
            <p:nvPr/>
          </p:nvSpPr>
          <p:spPr>
            <a:xfrm>
              <a:off x="1471448" y="2856035"/>
              <a:ext cx="1397876" cy="959220"/>
            </a:xfrm>
            <a:prstGeom prst="downArrowCallou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Callout 24"/>
            <p:cNvSpPr/>
            <p:nvPr/>
          </p:nvSpPr>
          <p:spPr>
            <a:xfrm>
              <a:off x="3116317" y="2893401"/>
              <a:ext cx="2401614" cy="959220"/>
            </a:xfrm>
            <a:prstGeom prst="downArrowCallou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418896" y="3815255"/>
              <a:ext cx="1500916" cy="757130"/>
            </a:xfrm>
            <a:prstGeom prst="rect">
              <a:avLst/>
            </a:prstGeom>
          </p:spPr>
          <p:txBody>
            <a:bodyPr wrap="square">
              <a:spAutoFit/>
            </a:bodyPr>
            <a:lstStyle/>
            <a:p>
              <a:pPr algn="just">
                <a:lnSpc>
                  <a:spcPct val="90000"/>
                </a:lnSpc>
              </a:pP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Entropy</a:t>
              </a:r>
            </a:p>
            <a:p>
              <a:pPr algn="just">
                <a:lnSpc>
                  <a:spcPct val="90000"/>
                </a:lnSpc>
              </a:pP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Transfer</a:t>
              </a:r>
            </a:p>
          </p:txBody>
        </p:sp>
        <p:sp>
          <p:nvSpPr>
            <p:cNvPr id="27" name="Rectangle 26"/>
            <p:cNvSpPr/>
            <p:nvPr/>
          </p:nvSpPr>
          <p:spPr>
            <a:xfrm>
              <a:off x="3363310" y="3852621"/>
              <a:ext cx="2301766" cy="757130"/>
            </a:xfrm>
            <a:prstGeom prst="rect">
              <a:avLst/>
            </a:prstGeom>
          </p:spPr>
          <p:txBody>
            <a:bodyPr wrap="square">
              <a:spAutoFit/>
            </a:bodyPr>
            <a:lstStyle/>
            <a:p>
              <a:pPr algn="just">
                <a:lnSpc>
                  <a:spcPct val="90000"/>
                </a:lnSpc>
              </a:pP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Entropy</a:t>
              </a:r>
            </a:p>
            <a:p>
              <a:pPr algn="just">
                <a:lnSpc>
                  <a:spcPct val="90000"/>
                </a:lnSpc>
              </a:pPr>
              <a:r>
                <a:rPr lang="en-US" sz="24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Generation, S</a:t>
              </a:r>
              <a:r>
                <a:rPr lang="en-US" sz="24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a:t>
              </a:r>
            </a:p>
          </p:txBody>
        </p:sp>
      </p:grpSp>
      <p:sp>
        <p:nvSpPr>
          <p:cNvPr id="28" name="Rectangle 27"/>
          <p:cNvSpPr/>
          <p:nvPr/>
        </p:nvSpPr>
        <p:spPr>
          <a:xfrm>
            <a:off x="778448" y="5127579"/>
            <a:ext cx="5212448" cy="923330"/>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As </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r>
              <a:rPr lang="en-US" sz="2000" i="1" baseline="-25000"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rev</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&gt;</a:t>
            </a:r>
            <a:r>
              <a:rPr lang="en-US" sz="2000"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W</a:t>
            </a:r>
            <a:r>
              <a:rPr lang="en-US" sz="2000" i="1" baseline="-25000"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act</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and T is absolute temperature, then it is clear that S</a:t>
            </a:r>
            <a:r>
              <a:rPr lang="en-US" sz="20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a:t>
            </a: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is always a positive quantity</a:t>
            </a:r>
          </a:p>
        </p:txBody>
      </p:sp>
      <p:sp>
        <p:nvSpPr>
          <p:cNvPr id="11" name="Rectangle 10"/>
          <p:cNvSpPr/>
          <p:nvPr/>
        </p:nvSpPr>
        <p:spPr>
          <a:xfrm>
            <a:off x="7899809" y="1700912"/>
            <a:ext cx="3666824" cy="1661993"/>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gn="ctr">
              <a:lnSpc>
                <a:spcPct val="90000"/>
              </a:lnSpc>
              <a:spcBef>
                <a:spcPts val="600"/>
              </a:spcBef>
              <a:spcAft>
                <a:spcPts val="600"/>
              </a:spcAft>
            </a:pPr>
            <a:r>
              <a:rPr lang="en-US" sz="2000" b="1"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S</a:t>
            </a:r>
            <a:r>
              <a:rPr lang="en-US" sz="2000" b="1"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 </a:t>
            </a:r>
            <a:r>
              <a:rPr lang="en-US" sz="2000" b="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0</a:t>
            </a:r>
          </a:p>
          <a:p>
            <a:pPr>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S</a:t>
            </a:r>
            <a:r>
              <a:rPr lang="en-US" sz="20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 </a:t>
            </a:r>
            <a:r>
              <a:rPr lang="en-US" sz="2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0; for reversible process </a:t>
            </a:r>
          </a:p>
          <a:p>
            <a:pPr>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S</a:t>
            </a:r>
            <a:r>
              <a:rPr lang="en-US" sz="20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 </a:t>
            </a:r>
            <a:r>
              <a:rPr lang="en-US" sz="2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&gt; 0; for irreversible process</a:t>
            </a:r>
          </a:p>
          <a:p>
            <a:pPr>
              <a:lnSpc>
                <a:spcPct val="90000"/>
              </a:lnSpc>
              <a:spcBef>
                <a:spcPts val="600"/>
              </a:spcBef>
              <a:spcAft>
                <a:spcPts val="600"/>
              </a:spcAft>
            </a:pPr>
            <a:r>
              <a:rPr lang="en-US" sz="2000"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S</a:t>
            </a:r>
            <a:r>
              <a:rPr lang="en-US" sz="2000"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 </a:t>
            </a:r>
            <a:r>
              <a:rPr lang="en-US" sz="2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&lt; 0; for impossible process</a:t>
            </a:r>
          </a:p>
        </p:txBody>
      </p:sp>
      <p:sp>
        <p:nvSpPr>
          <p:cNvPr id="29" name="Rectangle 28"/>
          <p:cNvSpPr/>
          <p:nvPr/>
        </p:nvSpPr>
        <p:spPr>
          <a:xfrm>
            <a:off x="6237889" y="3951885"/>
            <a:ext cx="5596758" cy="1243417"/>
          </a:xfrm>
          <a:prstGeom prst="rect">
            <a:avLst/>
          </a:prstGeom>
          <a:ln>
            <a:solidFill>
              <a:schemeClr val="accent1">
                <a:shade val="50000"/>
              </a:schemeClr>
            </a:solidFill>
          </a:ln>
        </p:spPr>
        <p:txBody>
          <a:bodyPr wrap="square">
            <a:spAutoFit/>
          </a:bodyPr>
          <a:lstStyle/>
          <a:p>
            <a:pPr algn="just">
              <a:lnSpc>
                <a:spcPct val="90000"/>
              </a:lnSpc>
              <a:spcBef>
                <a:spcPts val="600"/>
              </a:spcBef>
              <a:spcAft>
                <a:spcPts val="600"/>
              </a:spcAft>
            </a:pPr>
            <a:r>
              <a:rPr lang="en-US" b="1" i="1" u="sng"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Reversible process</a:t>
            </a:r>
            <a:r>
              <a:rPr lang="en-US" i="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 the process in which no entropy generation occurs</a:t>
            </a:r>
          </a:p>
          <a:p>
            <a:pPr algn="just">
              <a:lnSpc>
                <a:spcPct val="90000"/>
              </a:lnSpc>
              <a:spcBef>
                <a:spcPts val="600"/>
              </a:spcBef>
              <a:spcAft>
                <a:spcPts val="600"/>
              </a:spcAft>
            </a:pPr>
            <a:r>
              <a:rPr lang="en-US" b="1" i="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Irreversible Process</a:t>
            </a:r>
            <a:r>
              <a:rPr lang="en-US" i="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 the process in which the entropy generation is unavoidable</a:t>
            </a:r>
          </a:p>
        </p:txBody>
      </p:sp>
      <p:sp>
        <p:nvSpPr>
          <p:cNvPr id="30" name="Cloud Callout 29"/>
          <p:cNvSpPr/>
          <p:nvPr/>
        </p:nvSpPr>
        <p:spPr>
          <a:xfrm>
            <a:off x="6021126" y="2815937"/>
            <a:ext cx="1522634" cy="815209"/>
          </a:xfrm>
          <a:prstGeom prst="cloudCallout">
            <a:avLst>
              <a:gd name="adj1" fmla="val 24035"/>
              <a:gd name="adj2" fmla="val 96022"/>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p:spPr>
        <p:txBody>
          <a:bodyPr wrap="square">
            <a:spAutoFit/>
          </a:bodyPr>
          <a:lstStyle/>
          <a:p>
            <a:pPr algn="just">
              <a:lnSpc>
                <a:spcPct val="90000"/>
              </a:lnSpc>
            </a:pPr>
            <a:r>
              <a:rPr lang="en-US" sz="1600" i="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modern</a:t>
            </a:r>
          </a:p>
          <a:p>
            <a:pPr algn="just">
              <a:lnSpc>
                <a:spcPct val="90000"/>
              </a:lnSpc>
            </a:pPr>
            <a:r>
              <a:rPr lang="en-US" sz="1600" i="1"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definition</a:t>
            </a:r>
          </a:p>
        </p:txBody>
      </p:sp>
      <p:sp>
        <p:nvSpPr>
          <p:cNvPr id="31" name="Rectangle 30"/>
          <p:cNvSpPr/>
          <p:nvPr/>
        </p:nvSpPr>
        <p:spPr>
          <a:xfrm>
            <a:off x="6237888" y="5516041"/>
            <a:ext cx="5596759" cy="689420"/>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marL="342900" indent="-342900">
              <a:lnSpc>
                <a:spcPct val="90000"/>
              </a:lnSpc>
              <a:spcBef>
                <a:spcPts val="600"/>
              </a:spcBef>
              <a:spcAft>
                <a:spcPts val="600"/>
              </a:spcAft>
              <a:buAutoNum type="alphaLcParenBoth"/>
            </a:pPr>
            <a:r>
              <a:rPr lang="en-US" sz="16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What is the change of entropy of an isolated system?</a:t>
            </a:r>
          </a:p>
          <a:p>
            <a:pPr marL="342900" indent="-342900">
              <a:lnSpc>
                <a:spcPct val="90000"/>
              </a:lnSpc>
              <a:spcBef>
                <a:spcPts val="600"/>
              </a:spcBef>
              <a:spcAft>
                <a:spcPts val="600"/>
              </a:spcAft>
              <a:buAutoNum type="alphaLcParenBoth"/>
            </a:pPr>
            <a:r>
              <a:rPr lang="en-US" sz="16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Can entropy of a system during the process decrease?? </a:t>
            </a:r>
            <a:endPar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32"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6301" y="6384119"/>
            <a:ext cx="1301750" cy="284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7"/>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53360" y="6371648"/>
            <a:ext cx="3524250" cy="277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71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Remarks about Entropy</a:t>
            </a:r>
          </a:p>
        </p:txBody>
      </p:sp>
      <p:sp>
        <p:nvSpPr>
          <p:cNvPr id="18" name="Rectangle 4"/>
          <p:cNvSpPr>
            <a:spLocks noChangeArrowheads="1"/>
          </p:cNvSpPr>
          <p:nvPr/>
        </p:nvSpPr>
        <p:spPr bwMode="auto">
          <a:xfrm>
            <a:off x="767938" y="5945568"/>
            <a:ext cx="46403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solidFill>
                  <a:schemeClr val="accent5">
                    <a:lumMod val="50000"/>
                  </a:schemeClr>
                </a:solidFill>
                <a:latin typeface="Arial" panose="020B0604020202020204" pitchFamily="34" charset="0"/>
                <a:cs typeface="Arial" panose="020B0604020202020204" pitchFamily="34" charset="0"/>
              </a:rPr>
              <a:t>The entropy change of a system can be negative, but the entropy generation cannot.</a:t>
            </a:r>
          </a:p>
        </p:txBody>
      </p:sp>
      <p:sp>
        <p:nvSpPr>
          <p:cNvPr id="19" name="Rectangle 5"/>
          <p:cNvSpPr>
            <a:spLocks noChangeArrowheads="1"/>
          </p:cNvSpPr>
          <p:nvPr/>
        </p:nvSpPr>
        <p:spPr bwMode="auto">
          <a:xfrm>
            <a:off x="5097517" y="1752600"/>
            <a:ext cx="6453352"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ts val="1200"/>
              </a:spcBef>
              <a:spcAft>
                <a:spcPts val="1200"/>
              </a:spcAft>
              <a:buClr>
                <a:schemeClr val="accent5">
                  <a:lumMod val="50000"/>
                </a:schemeClr>
              </a:buClr>
              <a:buFont typeface="Wingdings" panose="05000000000000000000" pitchFamily="2" charset="2"/>
              <a:buChar char="Ø"/>
            </a:pPr>
            <a:r>
              <a:rPr lang="en-US" altLang="en-US" dirty="0">
                <a:solidFill>
                  <a:schemeClr val="accent5">
                    <a:lumMod val="50000"/>
                  </a:schemeClr>
                </a:solidFill>
              </a:rPr>
              <a:t>Processes can occur in a </a:t>
            </a:r>
            <a:r>
              <a:rPr lang="en-US" altLang="en-US" i="1" dirty="0">
                <a:solidFill>
                  <a:srgbClr val="C00000"/>
                </a:solidFill>
              </a:rPr>
              <a:t>certain</a:t>
            </a:r>
            <a:r>
              <a:rPr lang="en-US" altLang="en-US" i="1" dirty="0">
                <a:solidFill>
                  <a:schemeClr val="accent5">
                    <a:lumMod val="50000"/>
                  </a:schemeClr>
                </a:solidFill>
              </a:rPr>
              <a:t> </a:t>
            </a:r>
            <a:r>
              <a:rPr lang="en-US" altLang="en-US" dirty="0">
                <a:solidFill>
                  <a:schemeClr val="accent5">
                    <a:lumMod val="50000"/>
                  </a:schemeClr>
                </a:solidFill>
              </a:rPr>
              <a:t>direction only, not in </a:t>
            </a:r>
            <a:r>
              <a:rPr lang="en-US" altLang="en-US" i="1" dirty="0">
                <a:solidFill>
                  <a:srgbClr val="C00000"/>
                </a:solidFill>
              </a:rPr>
              <a:t>any</a:t>
            </a:r>
            <a:r>
              <a:rPr lang="en-US" altLang="en-US" i="1" dirty="0">
                <a:solidFill>
                  <a:schemeClr val="accent5">
                    <a:lumMod val="50000"/>
                  </a:schemeClr>
                </a:solidFill>
              </a:rPr>
              <a:t> </a:t>
            </a:r>
            <a:r>
              <a:rPr lang="en-US" altLang="en-US" dirty="0">
                <a:solidFill>
                  <a:schemeClr val="accent5">
                    <a:lumMod val="50000"/>
                  </a:schemeClr>
                </a:solidFill>
              </a:rPr>
              <a:t>direction. A process must proceed in the direction that complies with the increase of entropy principle, that is, </a:t>
            </a:r>
            <a:r>
              <a:rPr lang="en-US" altLang="en-US" i="1" dirty="0">
                <a:solidFill>
                  <a:schemeClr val="accent5">
                    <a:lumMod val="50000"/>
                  </a:schemeClr>
                </a:solidFill>
              </a:rPr>
              <a:t>S</a:t>
            </a:r>
            <a:r>
              <a:rPr lang="en-US" altLang="en-US" baseline="-25000" dirty="0">
                <a:solidFill>
                  <a:schemeClr val="accent5">
                    <a:lumMod val="50000"/>
                  </a:schemeClr>
                </a:solidFill>
              </a:rPr>
              <a:t>gen</a:t>
            </a:r>
            <a:r>
              <a:rPr lang="en-US" altLang="en-US" dirty="0">
                <a:solidFill>
                  <a:schemeClr val="accent5">
                    <a:lumMod val="50000"/>
                  </a:schemeClr>
                </a:solidFill>
              </a:rPr>
              <a:t> </a:t>
            </a:r>
            <a:r>
              <a:rPr lang="en-US" altLang="en-US" dirty="0">
                <a:solidFill>
                  <a:schemeClr val="accent5">
                    <a:lumMod val="50000"/>
                  </a:schemeClr>
                </a:solidFill>
                <a:cs typeface="Arial" panose="020B0604020202020204" pitchFamily="34" charset="0"/>
              </a:rPr>
              <a:t>≥</a:t>
            </a:r>
            <a:r>
              <a:rPr lang="en-US" altLang="en-US" dirty="0">
                <a:solidFill>
                  <a:schemeClr val="accent5">
                    <a:lumMod val="50000"/>
                  </a:schemeClr>
                </a:solidFill>
              </a:rPr>
              <a:t> 0. A process that violates this principle is impossible. </a:t>
            </a:r>
          </a:p>
          <a:p>
            <a:pPr>
              <a:spcBef>
                <a:spcPts val="1200"/>
              </a:spcBef>
              <a:spcAft>
                <a:spcPts val="1200"/>
              </a:spcAft>
              <a:buClr>
                <a:schemeClr val="accent5">
                  <a:lumMod val="50000"/>
                </a:schemeClr>
              </a:buClr>
              <a:buFont typeface="Wingdings" panose="05000000000000000000" pitchFamily="2" charset="2"/>
              <a:buChar char="Ø"/>
            </a:pPr>
            <a:r>
              <a:rPr lang="en-US" altLang="en-US" dirty="0">
                <a:solidFill>
                  <a:schemeClr val="accent5">
                    <a:lumMod val="50000"/>
                  </a:schemeClr>
                </a:solidFill>
              </a:rPr>
              <a:t>Entropy is a </a:t>
            </a:r>
            <a:r>
              <a:rPr lang="en-US" altLang="en-US" i="1" dirty="0" err="1">
                <a:solidFill>
                  <a:srgbClr val="C00000"/>
                </a:solidFill>
              </a:rPr>
              <a:t>nonconserved</a:t>
            </a:r>
            <a:r>
              <a:rPr lang="en-US" altLang="en-US" i="1" dirty="0">
                <a:solidFill>
                  <a:srgbClr val="C00000"/>
                </a:solidFill>
              </a:rPr>
              <a:t> property</a:t>
            </a:r>
            <a:r>
              <a:rPr lang="en-US" altLang="en-US" dirty="0">
                <a:solidFill>
                  <a:schemeClr val="accent5">
                    <a:lumMod val="50000"/>
                  </a:schemeClr>
                </a:solidFill>
              </a:rPr>
              <a:t>, and there is </a:t>
            </a:r>
            <a:r>
              <a:rPr lang="en-US" altLang="en-US" i="1" dirty="0">
                <a:solidFill>
                  <a:schemeClr val="accent5">
                    <a:lumMod val="50000"/>
                  </a:schemeClr>
                </a:solidFill>
              </a:rPr>
              <a:t>no </a:t>
            </a:r>
            <a:r>
              <a:rPr lang="en-US" altLang="en-US" dirty="0">
                <a:solidFill>
                  <a:schemeClr val="accent5">
                    <a:lumMod val="50000"/>
                  </a:schemeClr>
                </a:solidFill>
              </a:rPr>
              <a:t>such thing as the </a:t>
            </a:r>
            <a:r>
              <a:rPr lang="en-US" altLang="en-US" i="1" dirty="0">
                <a:solidFill>
                  <a:srgbClr val="C00000"/>
                </a:solidFill>
              </a:rPr>
              <a:t>conservation of entropy principle</a:t>
            </a:r>
            <a:r>
              <a:rPr lang="en-US" altLang="en-US" dirty="0">
                <a:solidFill>
                  <a:schemeClr val="accent5">
                    <a:lumMod val="50000"/>
                  </a:schemeClr>
                </a:solidFill>
              </a:rPr>
              <a:t>. Entropy is conserved during the idealized reversible processes only and increases during </a:t>
            </a:r>
            <a:r>
              <a:rPr lang="en-US" altLang="en-US" i="1" dirty="0">
                <a:solidFill>
                  <a:schemeClr val="accent5">
                    <a:lumMod val="50000"/>
                  </a:schemeClr>
                </a:solidFill>
              </a:rPr>
              <a:t>all </a:t>
            </a:r>
            <a:r>
              <a:rPr lang="en-US" altLang="en-US" dirty="0">
                <a:solidFill>
                  <a:schemeClr val="accent5">
                    <a:lumMod val="50000"/>
                  </a:schemeClr>
                </a:solidFill>
              </a:rPr>
              <a:t>actual processes.</a:t>
            </a:r>
          </a:p>
          <a:p>
            <a:pPr>
              <a:spcBef>
                <a:spcPts val="1200"/>
              </a:spcBef>
              <a:spcAft>
                <a:spcPts val="1200"/>
              </a:spcAft>
              <a:buClr>
                <a:schemeClr val="accent5">
                  <a:lumMod val="50000"/>
                </a:schemeClr>
              </a:buClr>
              <a:buFont typeface="Wingdings" panose="05000000000000000000" pitchFamily="2" charset="2"/>
              <a:buChar char="Ø"/>
            </a:pPr>
            <a:r>
              <a:rPr lang="en-US" altLang="en-US" dirty="0">
                <a:solidFill>
                  <a:schemeClr val="accent5">
                    <a:lumMod val="50000"/>
                  </a:schemeClr>
                </a:solidFill>
              </a:rPr>
              <a:t>The performance of engineering systems is degraded by the presence of </a:t>
            </a:r>
            <a:r>
              <a:rPr lang="en-US" altLang="en-US" i="1" dirty="0" err="1">
                <a:solidFill>
                  <a:srgbClr val="C00000"/>
                </a:solidFill>
              </a:rPr>
              <a:t>irreversibilities</a:t>
            </a:r>
            <a:r>
              <a:rPr lang="en-US" altLang="en-US" dirty="0">
                <a:solidFill>
                  <a:schemeClr val="accent5">
                    <a:lumMod val="50000"/>
                  </a:schemeClr>
                </a:solidFill>
              </a:rPr>
              <a:t>, and </a:t>
            </a:r>
            <a:r>
              <a:rPr lang="en-US" altLang="en-US" i="1" dirty="0">
                <a:solidFill>
                  <a:srgbClr val="C00000"/>
                </a:solidFill>
              </a:rPr>
              <a:t>entropy generation </a:t>
            </a:r>
            <a:r>
              <a:rPr lang="en-US" altLang="en-US" dirty="0">
                <a:solidFill>
                  <a:schemeClr val="accent5">
                    <a:lumMod val="50000"/>
                  </a:schemeClr>
                </a:solidFill>
              </a:rPr>
              <a:t>is a measure of the magnitudes of the </a:t>
            </a:r>
            <a:r>
              <a:rPr lang="en-US" altLang="en-US" dirty="0" err="1">
                <a:solidFill>
                  <a:schemeClr val="accent5">
                    <a:lumMod val="50000"/>
                  </a:schemeClr>
                </a:solidFill>
              </a:rPr>
              <a:t>irreversibilities</a:t>
            </a:r>
            <a:r>
              <a:rPr lang="en-US" altLang="en-US" dirty="0">
                <a:solidFill>
                  <a:schemeClr val="accent5">
                    <a:lumMod val="50000"/>
                  </a:schemeClr>
                </a:solidFill>
              </a:rPr>
              <a:t> during that process. It is also used to establish criteria for the performance of engineering devices.</a:t>
            </a:r>
          </a:p>
        </p:txBody>
      </p:sp>
      <p:pic>
        <p:nvPicPr>
          <p:cNvPr id="2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455" y="1752600"/>
            <a:ext cx="31337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708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Entropy Balance</a:t>
            </a:r>
          </a:p>
        </p:txBody>
      </p:sp>
      <p:sp>
        <p:nvSpPr>
          <p:cNvPr id="9" name="Rectangle 4"/>
          <p:cNvSpPr>
            <a:spLocks noChangeArrowheads="1"/>
          </p:cNvSpPr>
          <p:nvPr/>
        </p:nvSpPr>
        <p:spPr bwMode="auto">
          <a:xfrm>
            <a:off x="6632574" y="6079460"/>
            <a:ext cx="41284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a:solidFill>
                  <a:schemeClr val="accent5">
                    <a:lumMod val="50000"/>
                  </a:schemeClr>
                </a:solidFill>
                <a:latin typeface="Arial" panose="020B0604020202020204" pitchFamily="34" charset="0"/>
                <a:cs typeface="Arial" panose="020B0604020202020204" pitchFamily="34" charset="0"/>
              </a:rPr>
              <a:t>Energy and entropy balances for a system.</a:t>
            </a:r>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288" y="1948200"/>
            <a:ext cx="5276850"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7313" y="4508837"/>
            <a:ext cx="34258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651" y="5575637"/>
            <a:ext cx="2782887"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9"/>
          <p:cNvSpPr>
            <a:spLocks noChangeArrowheads="1"/>
          </p:cNvSpPr>
          <p:nvPr/>
        </p:nvSpPr>
        <p:spPr bwMode="auto">
          <a:xfrm>
            <a:off x="767938" y="3939450"/>
            <a:ext cx="4707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chemeClr val="accent5">
                    <a:lumMod val="50000"/>
                  </a:schemeClr>
                </a:solidFill>
                <a:latin typeface="Arial" panose="020B0604020202020204" pitchFamily="34" charset="0"/>
                <a:cs typeface="Arial" panose="020B0604020202020204" pitchFamily="34" charset="0"/>
              </a:rPr>
              <a:t>Entropy Change of a System, ∆</a:t>
            </a:r>
            <a:r>
              <a:rPr lang="en-US" altLang="en-US" sz="2000" b="1" i="1" dirty="0" err="1">
                <a:solidFill>
                  <a:schemeClr val="accent5">
                    <a:lumMod val="50000"/>
                  </a:schemeClr>
                </a:solidFill>
                <a:latin typeface="Arial" panose="020B0604020202020204" pitchFamily="34" charset="0"/>
                <a:cs typeface="Arial" panose="020B0604020202020204" pitchFamily="34" charset="0"/>
              </a:rPr>
              <a:t>S</a:t>
            </a:r>
            <a:r>
              <a:rPr lang="en-US" altLang="en-US" sz="2000" b="1" baseline="-25000" dirty="0" err="1">
                <a:solidFill>
                  <a:schemeClr val="accent5">
                    <a:lumMod val="50000"/>
                  </a:schemeClr>
                </a:solidFill>
                <a:latin typeface="Arial" panose="020B0604020202020204" pitchFamily="34" charset="0"/>
                <a:cs typeface="Arial" panose="020B0604020202020204" pitchFamily="34" charset="0"/>
              </a:rPr>
              <a:t>system</a:t>
            </a:r>
            <a:endParaRPr lang="en-US" altLang="en-US" sz="2000" b="1" baseline="-25000" dirty="0">
              <a:solidFill>
                <a:schemeClr val="accent5">
                  <a:lumMod val="50000"/>
                </a:schemeClr>
              </a:solidFill>
              <a:latin typeface="Arial" panose="020B0604020202020204" pitchFamily="34" charset="0"/>
              <a:cs typeface="Arial" panose="020B0604020202020204" pitchFamily="34" charset="0"/>
            </a:endParaRPr>
          </a:p>
        </p:txBody>
      </p:sp>
      <p:sp>
        <p:nvSpPr>
          <p:cNvPr id="14" name="Rectangle 10"/>
          <p:cNvSpPr>
            <a:spLocks noChangeArrowheads="1"/>
          </p:cNvSpPr>
          <p:nvPr/>
        </p:nvSpPr>
        <p:spPr bwMode="auto">
          <a:xfrm>
            <a:off x="767938" y="5237083"/>
            <a:ext cx="47079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solidFill>
                  <a:schemeClr val="accent5">
                    <a:lumMod val="50000"/>
                  </a:schemeClr>
                </a:solidFill>
                <a:latin typeface="Arial" panose="020B0604020202020204" pitchFamily="34" charset="0"/>
                <a:cs typeface="Arial" panose="020B0604020202020204" pitchFamily="34" charset="0"/>
              </a:rPr>
              <a:t>When the properties of the system are not uniform</a:t>
            </a:r>
          </a:p>
        </p:txBody>
      </p:sp>
      <p:pic>
        <p:nvPicPr>
          <p:cNvPr id="1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755" y="1989475"/>
            <a:ext cx="3794125" cy="392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2763" y="2857837"/>
            <a:ext cx="31781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281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Mechanism of Entropy Transfer</a:t>
            </a:r>
          </a:p>
        </p:txBody>
      </p:sp>
      <p:pic>
        <p:nvPicPr>
          <p:cNvPr id="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24" y="2308992"/>
            <a:ext cx="295592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24" y="2984282"/>
            <a:ext cx="2363788"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 Box 7"/>
          <p:cNvSpPr txBox="1">
            <a:spLocks noChangeArrowheads="1"/>
          </p:cNvSpPr>
          <p:nvPr/>
        </p:nvSpPr>
        <p:spPr bwMode="auto">
          <a:xfrm>
            <a:off x="964324" y="1970032"/>
            <a:ext cx="3581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Entropy transfer by heat transfer:</a:t>
            </a:r>
          </a:p>
        </p:txBody>
      </p:sp>
      <p:sp>
        <p:nvSpPr>
          <p:cNvPr id="28" name="Text Box 8"/>
          <p:cNvSpPr txBox="1">
            <a:spLocks noChangeArrowheads="1"/>
          </p:cNvSpPr>
          <p:nvPr/>
        </p:nvSpPr>
        <p:spPr bwMode="auto">
          <a:xfrm>
            <a:off x="964324" y="3708020"/>
            <a:ext cx="3048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Entropy transfer by work:</a:t>
            </a:r>
          </a:p>
        </p:txBody>
      </p:sp>
      <p:pic>
        <p:nvPicPr>
          <p:cNvPr id="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524" y="4108070"/>
            <a:ext cx="98107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10"/>
          <p:cNvSpPr>
            <a:spLocks noChangeArrowheads="1"/>
          </p:cNvSpPr>
          <p:nvPr/>
        </p:nvSpPr>
        <p:spPr bwMode="auto">
          <a:xfrm>
            <a:off x="4617771" y="1970032"/>
            <a:ext cx="39846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chemeClr val="accent5">
                    <a:lumMod val="50000"/>
                  </a:schemeClr>
                </a:solidFill>
                <a:latin typeface="Arial" panose="020B0604020202020204" pitchFamily="34" charset="0"/>
                <a:cs typeface="Arial" panose="020B0604020202020204" pitchFamily="34" charset="0"/>
              </a:rPr>
              <a:t>Heat transfer is always accompanied by entropy transfer in the amount of Q/T, where T is the boundary temperature.</a:t>
            </a:r>
          </a:p>
        </p:txBody>
      </p:sp>
      <p:sp>
        <p:nvSpPr>
          <p:cNvPr id="31" name="Rectangle 12"/>
          <p:cNvSpPr>
            <a:spLocks noChangeArrowheads="1"/>
          </p:cNvSpPr>
          <p:nvPr/>
        </p:nvSpPr>
        <p:spPr bwMode="auto">
          <a:xfrm>
            <a:off x="4175836" y="4243801"/>
            <a:ext cx="47244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1200"/>
              </a:spcBef>
              <a:spcAft>
                <a:spcPts val="1200"/>
              </a:spcAft>
            </a:pPr>
            <a:r>
              <a:rPr lang="en-US" altLang="en-US" dirty="0">
                <a:solidFill>
                  <a:schemeClr val="accent5">
                    <a:lumMod val="50000"/>
                  </a:schemeClr>
                </a:solidFill>
                <a:latin typeface="Arial" panose="020B0604020202020204" pitchFamily="34" charset="0"/>
                <a:cs typeface="Arial" panose="020B0604020202020204" pitchFamily="34" charset="0"/>
              </a:rPr>
              <a:t>No entropy accompanies work as it crosses the system boundary.</a:t>
            </a:r>
          </a:p>
          <a:p>
            <a:pPr>
              <a:spcBef>
                <a:spcPts val="1200"/>
              </a:spcBef>
              <a:spcAft>
                <a:spcPts val="1200"/>
              </a:spcAft>
            </a:pPr>
            <a:r>
              <a:rPr lang="en-US" altLang="en-US" dirty="0">
                <a:solidFill>
                  <a:schemeClr val="accent5">
                    <a:lumMod val="50000"/>
                  </a:schemeClr>
                </a:solidFill>
                <a:latin typeface="Arial" panose="020B0604020202020204" pitchFamily="34" charset="0"/>
                <a:cs typeface="Arial" panose="020B0604020202020204" pitchFamily="34" charset="0"/>
              </a:rPr>
              <a:t>But entropy may be generated within the system as work is dissipated into a less useful form of energy.</a:t>
            </a:r>
          </a:p>
        </p:txBody>
      </p:sp>
      <p:pic>
        <p:nvPicPr>
          <p:cNvPr id="3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724" y="2160368"/>
            <a:ext cx="3400097" cy="294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585" y="4379532"/>
            <a:ext cx="2543504" cy="2304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3"/>
          <p:cNvSpPr>
            <a:spLocks noChangeArrowheads="1"/>
          </p:cNvSpPr>
          <p:nvPr/>
        </p:nvSpPr>
        <p:spPr bwMode="auto">
          <a:xfrm>
            <a:off x="624698" y="1636168"/>
            <a:ext cx="18231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accent5">
                    <a:lumMod val="50000"/>
                  </a:schemeClr>
                </a:solidFill>
                <a:latin typeface="Arial" panose="020B0604020202020204" pitchFamily="34" charset="0"/>
                <a:cs typeface="Arial" panose="020B0604020202020204" pitchFamily="34" charset="0"/>
              </a:rPr>
              <a:t>Heat Transfer</a:t>
            </a:r>
          </a:p>
        </p:txBody>
      </p:sp>
    </p:spTree>
    <p:extLst>
      <p:ext uri="{BB962C8B-B14F-4D97-AF65-F5344CB8AC3E}">
        <p14:creationId xmlns:p14="http://schemas.microsoft.com/office/powerpoint/2010/main" val="439848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Mechanism of Entropy Transfer</a:t>
            </a:r>
          </a:p>
        </p:txBody>
      </p:sp>
      <p:sp>
        <p:nvSpPr>
          <p:cNvPr id="12" name="Rectangle 2"/>
          <p:cNvSpPr>
            <a:spLocks noChangeArrowheads="1"/>
          </p:cNvSpPr>
          <p:nvPr/>
        </p:nvSpPr>
        <p:spPr bwMode="auto">
          <a:xfrm>
            <a:off x="767938" y="1714417"/>
            <a:ext cx="14798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accent5">
                    <a:lumMod val="50000"/>
                  </a:schemeClr>
                </a:solidFill>
                <a:latin typeface="Arial" panose="020B0604020202020204" pitchFamily="34" charset="0"/>
                <a:cs typeface="Arial" panose="020B0604020202020204" pitchFamily="34" charset="0"/>
              </a:rPr>
              <a:t>Mass Flow</a:t>
            </a:r>
          </a:p>
        </p:txBody>
      </p:sp>
      <p:sp>
        <p:nvSpPr>
          <p:cNvPr id="13" name="Text Box 5"/>
          <p:cNvSpPr txBox="1">
            <a:spLocks noChangeArrowheads="1"/>
          </p:cNvSpPr>
          <p:nvPr/>
        </p:nvSpPr>
        <p:spPr bwMode="auto">
          <a:xfrm>
            <a:off x="844138" y="2413274"/>
            <a:ext cx="2819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a:solidFill>
                  <a:schemeClr val="accent5">
                    <a:lumMod val="50000"/>
                  </a:schemeClr>
                </a:solidFill>
                <a:latin typeface="Arial" panose="020B0604020202020204" pitchFamily="34" charset="0"/>
                <a:cs typeface="Arial" panose="020B0604020202020204" pitchFamily="34" charset="0"/>
              </a:defRPr>
            </a:lvl1pPr>
          </a:lstStyle>
          <a:p>
            <a:r>
              <a:rPr lang="en-US" altLang="en-US" dirty="0"/>
              <a:t>Entropy transfer by mass:</a:t>
            </a:r>
          </a:p>
        </p:txBody>
      </p:sp>
      <p:pic>
        <p:nvPicPr>
          <p:cNvPr id="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338" y="4123011"/>
            <a:ext cx="2137186" cy="743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338" y="5072990"/>
            <a:ext cx="3298161" cy="80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9"/>
          <p:cNvSpPr>
            <a:spLocks noChangeArrowheads="1"/>
          </p:cNvSpPr>
          <p:nvPr/>
        </p:nvSpPr>
        <p:spPr bwMode="auto">
          <a:xfrm>
            <a:off x="767938" y="3357836"/>
            <a:ext cx="3657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chemeClr val="accent5">
                    <a:lumMod val="50000"/>
                  </a:schemeClr>
                </a:solidFill>
                <a:latin typeface="Arial" panose="020B0604020202020204" pitchFamily="34" charset="0"/>
                <a:cs typeface="Arial" panose="020B0604020202020204" pitchFamily="34" charset="0"/>
              </a:rPr>
              <a:t>When the properties of the mass change during the process</a:t>
            </a:r>
          </a:p>
        </p:txBody>
      </p:sp>
      <p:pic>
        <p:nvPicPr>
          <p:cNvPr id="1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37" y="2856186"/>
            <a:ext cx="1630929" cy="57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6988" y="2017986"/>
            <a:ext cx="386715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3267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Change in Entropy in Control Volume</a:t>
            </a:r>
          </a:p>
        </p:txBody>
      </p:sp>
      <p:pic>
        <p:nvPicPr>
          <p:cNvPr id="2" name="Picture 1"/>
          <p:cNvPicPr>
            <a:picLocks noChangeAspect="1"/>
          </p:cNvPicPr>
          <p:nvPr/>
        </p:nvPicPr>
        <p:blipFill>
          <a:blip r:embed="rId2"/>
          <a:stretch>
            <a:fillRect/>
          </a:stretch>
        </p:blipFill>
        <p:spPr>
          <a:xfrm>
            <a:off x="767939" y="1692241"/>
            <a:ext cx="5238226" cy="932007"/>
          </a:xfrm>
          <a:prstGeom prst="rect">
            <a:avLst/>
          </a:prstGeom>
        </p:spPr>
      </p:pic>
      <p:pic>
        <p:nvPicPr>
          <p:cNvPr id="3" name="Picture 2"/>
          <p:cNvPicPr>
            <a:picLocks noChangeAspect="1"/>
          </p:cNvPicPr>
          <p:nvPr/>
        </p:nvPicPr>
        <p:blipFill>
          <a:blip r:embed="rId3"/>
          <a:stretch>
            <a:fillRect/>
          </a:stretch>
        </p:blipFill>
        <p:spPr>
          <a:xfrm>
            <a:off x="767938" y="2624248"/>
            <a:ext cx="2947414" cy="346281"/>
          </a:xfrm>
          <a:prstGeom prst="rect">
            <a:avLst/>
          </a:prstGeom>
        </p:spPr>
      </p:pic>
      <p:pic>
        <p:nvPicPr>
          <p:cNvPr id="5" name="Picture 4"/>
          <p:cNvPicPr>
            <a:picLocks noChangeAspect="1"/>
          </p:cNvPicPr>
          <p:nvPr/>
        </p:nvPicPr>
        <p:blipFill>
          <a:blip r:embed="rId4"/>
          <a:stretch>
            <a:fillRect/>
          </a:stretch>
        </p:blipFill>
        <p:spPr>
          <a:xfrm>
            <a:off x="640933" y="3073861"/>
            <a:ext cx="1158992" cy="695395"/>
          </a:xfrm>
          <a:prstGeom prst="rect">
            <a:avLst/>
          </a:prstGeom>
        </p:spPr>
      </p:pic>
      <p:pic>
        <p:nvPicPr>
          <p:cNvPr id="6" name="Picture 5"/>
          <p:cNvPicPr>
            <a:picLocks noChangeAspect="1"/>
          </p:cNvPicPr>
          <p:nvPr/>
        </p:nvPicPr>
        <p:blipFill>
          <a:blip r:embed="rId5"/>
          <a:stretch>
            <a:fillRect/>
          </a:stretch>
        </p:blipFill>
        <p:spPr>
          <a:xfrm>
            <a:off x="640933" y="3810080"/>
            <a:ext cx="3871439" cy="636078"/>
          </a:xfrm>
          <a:prstGeom prst="rect">
            <a:avLst/>
          </a:prstGeom>
        </p:spPr>
      </p:pic>
      <p:pic>
        <p:nvPicPr>
          <p:cNvPr id="7" name="Picture 6"/>
          <p:cNvPicPr>
            <a:picLocks noChangeAspect="1"/>
          </p:cNvPicPr>
          <p:nvPr/>
        </p:nvPicPr>
        <p:blipFill>
          <a:blip r:embed="rId6"/>
          <a:stretch>
            <a:fillRect/>
          </a:stretch>
        </p:blipFill>
        <p:spPr>
          <a:xfrm>
            <a:off x="6096000" y="1729936"/>
            <a:ext cx="5599078" cy="4078639"/>
          </a:xfrm>
          <a:prstGeom prst="rect">
            <a:avLst/>
          </a:prstGeom>
        </p:spPr>
      </p:pic>
    </p:spTree>
    <p:extLst>
      <p:ext uri="{BB962C8B-B14F-4D97-AF65-F5344CB8AC3E}">
        <p14:creationId xmlns:p14="http://schemas.microsoft.com/office/powerpoint/2010/main" val="1534456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Exergy Analysis</a:t>
            </a:r>
          </a:p>
        </p:txBody>
      </p:sp>
      <p:sp>
        <p:nvSpPr>
          <p:cNvPr id="10" name="Rectangle 7"/>
          <p:cNvSpPr>
            <a:spLocks noChangeArrowheads="1"/>
          </p:cNvSpPr>
          <p:nvPr/>
        </p:nvSpPr>
        <p:spPr bwMode="auto">
          <a:xfrm>
            <a:off x="446259" y="6059995"/>
            <a:ext cx="37022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A system that is in equilibrium with its environment is said to be at the dead state.</a:t>
            </a:r>
          </a:p>
        </p:txBody>
      </p:sp>
      <p:sp>
        <p:nvSpPr>
          <p:cNvPr id="11" name="Rectangle 8"/>
          <p:cNvSpPr>
            <a:spLocks noChangeArrowheads="1"/>
          </p:cNvSpPr>
          <p:nvPr/>
        </p:nvSpPr>
        <p:spPr bwMode="auto">
          <a:xfrm>
            <a:off x="8697228" y="6130711"/>
            <a:ext cx="36977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At the dead state, the useful work potential (exergy) of a system is zero.</a:t>
            </a:r>
          </a:p>
        </p:txBody>
      </p:sp>
      <p:sp>
        <p:nvSpPr>
          <p:cNvPr id="12" name="Rectangle 10"/>
          <p:cNvSpPr>
            <a:spLocks noChangeArrowheads="1"/>
          </p:cNvSpPr>
          <p:nvPr/>
        </p:nvSpPr>
        <p:spPr bwMode="auto">
          <a:xfrm>
            <a:off x="977765" y="1690845"/>
            <a:ext cx="1004316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dirty="0">
                <a:solidFill>
                  <a:schemeClr val="accent5">
                    <a:lumMod val="50000"/>
                  </a:schemeClr>
                </a:solidFill>
                <a:latin typeface="Arial" panose="020B0604020202020204" pitchFamily="34" charset="0"/>
                <a:cs typeface="Arial" panose="020B0604020202020204" pitchFamily="34" charset="0"/>
              </a:rPr>
              <a:t>The useful work potential of a given amount of energy at some specified state is called </a:t>
            </a:r>
            <a:r>
              <a:rPr lang="en-US" altLang="en-US" i="1" dirty="0">
                <a:solidFill>
                  <a:srgbClr val="FF0000"/>
                </a:solidFill>
                <a:latin typeface="Arial" panose="020B0604020202020204" pitchFamily="34" charset="0"/>
                <a:cs typeface="Arial" panose="020B0604020202020204" pitchFamily="34" charset="0"/>
              </a:rPr>
              <a:t>exergy,</a:t>
            </a:r>
            <a:r>
              <a:rPr lang="en-US" altLang="en-US" i="1" dirty="0">
                <a:solidFill>
                  <a:schemeClr val="accent5">
                    <a:lumMod val="50000"/>
                  </a:schemeClr>
                </a:solidFill>
                <a:latin typeface="Arial" panose="020B0604020202020204" pitchFamily="34" charset="0"/>
                <a:cs typeface="Arial" panose="020B0604020202020204" pitchFamily="34" charset="0"/>
              </a:rPr>
              <a:t> </a:t>
            </a:r>
            <a:r>
              <a:rPr lang="en-US" altLang="en-US" dirty="0">
                <a:solidFill>
                  <a:schemeClr val="accent5">
                    <a:lumMod val="50000"/>
                  </a:schemeClr>
                </a:solidFill>
                <a:latin typeface="Arial" panose="020B0604020202020204" pitchFamily="34" charset="0"/>
                <a:cs typeface="Arial" panose="020B0604020202020204" pitchFamily="34" charset="0"/>
              </a:rPr>
              <a:t>which is also called the </a:t>
            </a:r>
            <a:r>
              <a:rPr lang="en-US" altLang="en-US" i="1" dirty="0">
                <a:solidFill>
                  <a:srgbClr val="FF0000"/>
                </a:solidFill>
                <a:latin typeface="Arial" panose="020B0604020202020204" pitchFamily="34" charset="0"/>
                <a:cs typeface="Arial" panose="020B0604020202020204" pitchFamily="34" charset="0"/>
              </a:rPr>
              <a:t>availability </a:t>
            </a:r>
            <a:r>
              <a:rPr lang="en-US" altLang="en-US" dirty="0">
                <a:solidFill>
                  <a:srgbClr val="FF0000"/>
                </a:solidFill>
                <a:latin typeface="Arial" panose="020B0604020202020204" pitchFamily="34" charset="0"/>
                <a:cs typeface="Arial" panose="020B0604020202020204" pitchFamily="34" charset="0"/>
              </a:rPr>
              <a:t>or </a:t>
            </a:r>
            <a:r>
              <a:rPr lang="en-US" altLang="en-US" i="1" dirty="0">
                <a:solidFill>
                  <a:srgbClr val="FF0000"/>
                </a:solidFill>
                <a:latin typeface="Arial" panose="020B0604020202020204" pitchFamily="34" charset="0"/>
                <a:cs typeface="Arial" panose="020B0604020202020204" pitchFamily="34" charset="0"/>
              </a:rPr>
              <a:t>available energy</a:t>
            </a:r>
            <a:r>
              <a:rPr lang="en-US" altLang="en-US" dirty="0">
                <a:solidFill>
                  <a:schemeClr val="accent5">
                    <a:lumMod val="50000"/>
                  </a:schemeClr>
                </a:solidFill>
                <a:latin typeface="Arial" panose="020B0604020202020204" pitchFamily="34" charset="0"/>
                <a:cs typeface="Arial" panose="020B0604020202020204" pitchFamily="34" charset="0"/>
              </a:rPr>
              <a:t>.</a:t>
            </a:r>
          </a:p>
          <a:p>
            <a:pPr>
              <a:spcBef>
                <a:spcPts val="600"/>
              </a:spcBef>
              <a:spcAft>
                <a:spcPts val="600"/>
              </a:spcAft>
            </a:pPr>
            <a:r>
              <a:rPr lang="en-US" altLang="en-US" dirty="0">
                <a:solidFill>
                  <a:schemeClr val="accent5">
                    <a:lumMod val="50000"/>
                  </a:schemeClr>
                </a:solidFill>
                <a:latin typeface="Arial" panose="020B0604020202020204" pitchFamily="34" charset="0"/>
                <a:cs typeface="Arial" panose="020B0604020202020204" pitchFamily="34" charset="0"/>
              </a:rPr>
              <a:t>A system is said to be in the </a:t>
            </a:r>
            <a:r>
              <a:rPr lang="en-US" altLang="en-US" dirty="0">
                <a:solidFill>
                  <a:srgbClr val="FF0000"/>
                </a:solidFill>
                <a:latin typeface="Arial" panose="020B0604020202020204" pitchFamily="34" charset="0"/>
                <a:cs typeface="Arial" panose="020B0604020202020204" pitchFamily="34" charset="0"/>
              </a:rPr>
              <a:t>dead state</a:t>
            </a:r>
            <a:r>
              <a:rPr lang="en-US" altLang="en-US" b="1" dirty="0">
                <a:solidFill>
                  <a:srgbClr val="FF0000"/>
                </a:solidFill>
                <a:latin typeface="Arial" panose="020B0604020202020204" pitchFamily="34" charset="0"/>
                <a:cs typeface="Arial" panose="020B0604020202020204" pitchFamily="34" charset="0"/>
              </a:rPr>
              <a:t> </a:t>
            </a:r>
            <a:r>
              <a:rPr lang="en-US" altLang="en-US" dirty="0">
                <a:solidFill>
                  <a:schemeClr val="accent5">
                    <a:lumMod val="50000"/>
                  </a:schemeClr>
                </a:solidFill>
                <a:latin typeface="Arial" panose="020B0604020202020204" pitchFamily="34" charset="0"/>
                <a:cs typeface="Arial" panose="020B0604020202020204" pitchFamily="34" charset="0"/>
              </a:rPr>
              <a:t>when it is in thermodynamic equilibrium with the environment it is in. </a:t>
            </a:r>
          </a:p>
        </p:txBody>
      </p:sp>
      <p:pic>
        <p:nvPicPr>
          <p:cNvPr id="1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66" y="3007573"/>
            <a:ext cx="3832058" cy="314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228" y="2891626"/>
            <a:ext cx="3157086" cy="328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4"/>
          <a:stretch>
            <a:fillRect/>
          </a:stretch>
        </p:blipFill>
        <p:spPr>
          <a:xfrm>
            <a:off x="4499369" y="2691798"/>
            <a:ext cx="2999952" cy="2709833"/>
          </a:xfrm>
          <a:prstGeom prst="rect">
            <a:avLst/>
          </a:prstGeom>
        </p:spPr>
      </p:pic>
      <p:sp>
        <p:nvSpPr>
          <p:cNvPr id="17" name="Rectangle 16"/>
          <p:cNvSpPr/>
          <p:nvPr/>
        </p:nvSpPr>
        <p:spPr>
          <a:xfrm>
            <a:off x="4148488" y="5567552"/>
            <a:ext cx="45487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accent5">
                    <a:lumMod val="50000"/>
                  </a:schemeClr>
                </a:solidFill>
                <a:latin typeface="Arial" panose="020B0604020202020204" pitchFamily="34" charset="0"/>
                <a:cs typeface="Arial" panose="020B0604020202020204" pitchFamily="34" charset="0"/>
              </a:rPr>
              <a:t>A system’s available and unavailable energy. The potential energy of weight A has more “available” potential energy to do useful work relative to the ground than does weight B. However, the potential energy of weight C is negative relative to the ground and therefore is “unavailable” to do useful work relative to the ground. </a:t>
            </a:r>
          </a:p>
        </p:txBody>
      </p:sp>
    </p:spTree>
    <p:extLst>
      <p:ext uri="{BB962C8B-B14F-4D97-AF65-F5344CB8AC3E}">
        <p14:creationId xmlns:p14="http://schemas.microsoft.com/office/powerpoint/2010/main" val="2449490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Exergy Analysis</a:t>
            </a:r>
          </a:p>
        </p:txBody>
      </p:sp>
      <p:sp>
        <p:nvSpPr>
          <p:cNvPr id="8" name="Rectangle 4"/>
          <p:cNvSpPr>
            <a:spLocks noChangeArrowheads="1"/>
          </p:cNvSpPr>
          <p:nvPr/>
        </p:nvSpPr>
        <p:spPr bwMode="auto">
          <a:xfrm>
            <a:off x="767937" y="5892380"/>
            <a:ext cx="43912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The immediate surroundings of a hot potato are simply the temperature gradient zone of the air next to the potato.</a:t>
            </a:r>
          </a:p>
        </p:txBody>
      </p:sp>
      <p:sp>
        <p:nvSpPr>
          <p:cNvPr id="9" name="Rectangle 5"/>
          <p:cNvSpPr>
            <a:spLocks noChangeArrowheads="1"/>
          </p:cNvSpPr>
          <p:nvPr/>
        </p:nvSpPr>
        <p:spPr bwMode="auto">
          <a:xfrm>
            <a:off x="6076950" y="6055892"/>
            <a:ext cx="396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The atmosphere contains a tremendous amount of energy, but no exergy.</a:t>
            </a:r>
          </a:p>
        </p:txBody>
      </p:sp>
      <p:sp>
        <p:nvSpPr>
          <p:cNvPr id="15" name="Rectangle 6"/>
          <p:cNvSpPr>
            <a:spLocks noChangeArrowheads="1"/>
          </p:cNvSpPr>
          <p:nvPr/>
        </p:nvSpPr>
        <p:spPr bwMode="auto">
          <a:xfrm>
            <a:off x="921218" y="1595784"/>
            <a:ext cx="10311464"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A system delivers the maximum possible work as it undergoes a reversible process from the specified initial state to the state of its environment, that is, the dead state. </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This represents the useful work potential of the system at the specified state and is called exergy. </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Exergy represents the upper limit on the amount of work a device can deliver without violating any thermodynamic laws.</a:t>
            </a:r>
          </a:p>
        </p:txBody>
      </p:sp>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138" y="3234447"/>
            <a:ext cx="3670110" cy="270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280161"/>
            <a:ext cx="3792583" cy="2775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4494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xplosion 2 12"/>
          <p:cNvSpPr/>
          <p:nvPr/>
        </p:nvSpPr>
        <p:spPr>
          <a:xfrm rot="158767">
            <a:off x="5365292" y="1641170"/>
            <a:ext cx="2430807" cy="2144435"/>
          </a:xfrm>
          <a:prstGeom prst="irregularSeal2">
            <a:avLst/>
          </a:prstGeom>
          <a:gradFill>
            <a:gsLst>
              <a:gs pos="100000">
                <a:srgbClr val="FFABAB"/>
              </a:gs>
              <a:gs pos="53000">
                <a:schemeClr val="bg1"/>
              </a:gs>
              <a:gs pos="0">
                <a:srgbClr val="EE3E2D"/>
              </a:gs>
            </a:gsLst>
            <a:lin ang="0" scaled="1"/>
          </a:gradFill>
        </p:spPr>
        <p:txBody>
          <a:bodyPr wrap="square">
            <a:spAutoFit/>
          </a:bodyPr>
          <a:lstStyle/>
          <a:p>
            <a:r>
              <a:rPr lang="en-US" sz="1400" i="1" dirty="0">
                <a:ln w="0"/>
                <a:solidFill>
                  <a:schemeClr val="tx1">
                    <a:lumMod val="95000"/>
                    <a:lumOff val="5000"/>
                  </a:schemeClr>
                </a:solidFill>
                <a:effectLst>
                  <a:outerShdw blurRad="38100" dist="19050" dir="2700000" algn="tl" rotWithShape="0">
                    <a:schemeClr val="dk1">
                      <a:alpha val="40000"/>
                    </a:schemeClr>
                  </a:outerShdw>
                </a:effectLst>
                <a:latin typeface="Arial" panose="020B0604020202020204" pitchFamily="34" charset="0"/>
                <a:ea typeface="Cambria Math" panose="02040503050406030204" pitchFamily="18" charset="0"/>
                <a:cs typeface="Arial" panose="020B0604020202020204" pitchFamily="34" charset="0"/>
              </a:rPr>
              <a:t>Total max work or  useful max work??</a:t>
            </a:r>
            <a:r>
              <a:rPr lang="en-US" sz="1400" dirty="0">
                <a:ln w="0"/>
                <a:solidFill>
                  <a:schemeClr val="tx1">
                    <a:lumMod val="95000"/>
                    <a:lumOff val="5000"/>
                  </a:schemeClr>
                </a:solidFill>
                <a:effectLst>
                  <a:outerShdw blurRad="38100" dist="19050" dir="2700000" algn="tl" rotWithShape="0">
                    <a:schemeClr val="dk1">
                      <a:alpha val="40000"/>
                    </a:schemeClr>
                  </a:outerShdw>
                </a:effectLst>
                <a:latin typeface="Arial" panose="020B0604020202020204" pitchFamily="34" charset="0"/>
                <a:ea typeface="Cambria Math" panose="02040503050406030204" pitchFamily="18" charset="0"/>
                <a:cs typeface="Arial" panose="020B0604020202020204" pitchFamily="34" charset="0"/>
              </a:rPr>
              <a:t> </a:t>
            </a:r>
          </a:p>
        </p:txBody>
      </p:sp>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Maximum Reversible Work</a:t>
            </a:r>
          </a:p>
        </p:txBody>
      </p:sp>
      <p:sp>
        <p:nvSpPr>
          <p:cNvPr id="15" name="Rectangle 6"/>
          <p:cNvSpPr>
            <a:spLocks noChangeArrowheads="1"/>
          </p:cNvSpPr>
          <p:nvPr/>
        </p:nvSpPr>
        <p:spPr bwMode="auto">
          <a:xfrm>
            <a:off x="921218" y="1595784"/>
            <a:ext cx="103114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A system delivers the maximum possible work as it undergoes a reversible process from the specified initial state to the state of its environment, that is, the dead state. </a:t>
            </a:r>
          </a:p>
        </p:txBody>
      </p:sp>
      <p:pic>
        <p:nvPicPr>
          <p:cNvPr id="2" name="Picture 1"/>
          <p:cNvPicPr>
            <a:picLocks noChangeAspect="1"/>
          </p:cNvPicPr>
          <p:nvPr/>
        </p:nvPicPr>
        <p:blipFill>
          <a:blip r:embed="rId2"/>
          <a:stretch>
            <a:fillRect/>
          </a:stretch>
        </p:blipFill>
        <p:spPr>
          <a:xfrm>
            <a:off x="8084969" y="2020516"/>
            <a:ext cx="3914775" cy="3848100"/>
          </a:xfrm>
          <a:prstGeom prst="rect">
            <a:avLst/>
          </a:prstGeom>
        </p:spPr>
      </p:pic>
      <p:pic>
        <p:nvPicPr>
          <p:cNvPr id="3" name="Picture 2"/>
          <p:cNvPicPr>
            <a:picLocks noChangeAspect="1"/>
          </p:cNvPicPr>
          <p:nvPr/>
        </p:nvPicPr>
        <p:blipFill>
          <a:blip r:embed="rId3"/>
          <a:stretch>
            <a:fillRect/>
          </a:stretch>
        </p:blipFill>
        <p:spPr>
          <a:xfrm>
            <a:off x="921218" y="2393293"/>
            <a:ext cx="4686300" cy="419100"/>
          </a:xfrm>
          <a:prstGeom prst="rect">
            <a:avLst/>
          </a:prstGeom>
        </p:spPr>
      </p:pic>
      <p:pic>
        <p:nvPicPr>
          <p:cNvPr id="5" name="Picture 4"/>
          <p:cNvPicPr>
            <a:picLocks noChangeAspect="1"/>
          </p:cNvPicPr>
          <p:nvPr/>
        </p:nvPicPr>
        <p:blipFill>
          <a:blip r:embed="rId4"/>
          <a:stretch>
            <a:fillRect/>
          </a:stretch>
        </p:blipFill>
        <p:spPr>
          <a:xfrm>
            <a:off x="921218" y="3025127"/>
            <a:ext cx="3105150" cy="485775"/>
          </a:xfrm>
          <a:prstGeom prst="rect">
            <a:avLst/>
          </a:prstGeom>
        </p:spPr>
      </p:pic>
      <p:pic>
        <p:nvPicPr>
          <p:cNvPr id="6" name="Picture 5"/>
          <p:cNvPicPr>
            <a:picLocks noChangeAspect="1"/>
          </p:cNvPicPr>
          <p:nvPr/>
        </p:nvPicPr>
        <p:blipFill>
          <a:blip r:embed="rId5"/>
          <a:stretch>
            <a:fillRect/>
          </a:stretch>
        </p:blipFill>
        <p:spPr>
          <a:xfrm>
            <a:off x="3357135" y="3429000"/>
            <a:ext cx="3258430" cy="2116228"/>
          </a:xfrm>
          <a:prstGeom prst="rect">
            <a:avLst/>
          </a:prstGeom>
        </p:spPr>
      </p:pic>
      <p:pic>
        <p:nvPicPr>
          <p:cNvPr id="7" name="Picture 6"/>
          <p:cNvPicPr>
            <a:picLocks noChangeAspect="1"/>
          </p:cNvPicPr>
          <p:nvPr/>
        </p:nvPicPr>
        <p:blipFill>
          <a:blip r:embed="rId6"/>
          <a:stretch>
            <a:fillRect/>
          </a:stretch>
        </p:blipFill>
        <p:spPr>
          <a:xfrm>
            <a:off x="515852" y="5545228"/>
            <a:ext cx="7569117" cy="1067528"/>
          </a:xfrm>
          <a:prstGeom prst="rect">
            <a:avLst/>
          </a:prstGeom>
        </p:spPr>
      </p:pic>
    </p:spTree>
    <p:extLst>
      <p:ext uri="{BB962C8B-B14F-4D97-AF65-F5344CB8AC3E}">
        <p14:creationId xmlns:p14="http://schemas.microsoft.com/office/powerpoint/2010/main" val="35301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Maximum Useful Reversible Work</a:t>
            </a:r>
          </a:p>
        </p:txBody>
      </p:sp>
      <p:pic>
        <p:nvPicPr>
          <p:cNvPr id="8" name="Picture 7"/>
          <p:cNvPicPr>
            <a:picLocks noChangeAspect="1"/>
          </p:cNvPicPr>
          <p:nvPr/>
        </p:nvPicPr>
        <p:blipFill>
          <a:blip r:embed="rId2"/>
          <a:stretch>
            <a:fillRect/>
          </a:stretch>
        </p:blipFill>
        <p:spPr>
          <a:xfrm>
            <a:off x="767938" y="1734602"/>
            <a:ext cx="6848475" cy="847725"/>
          </a:xfrm>
          <a:prstGeom prst="rect">
            <a:avLst/>
          </a:prstGeom>
        </p:spPr>
      </p:pic>
      <p:pic>
        <p:nvPicPr>
          <p:cNvPr id="9" name="Picture 8"/>
          <p:cNvPicPr>
            <a:picLocks noChangeAspect="1"/>
          </p:cNvPicPr>
          <p:nvPr/>
        </p:nvPicPr>
        <p:blipFill>
          <a:blip r:embed="rId3"/>
          <a:stretch>
            <a:fillRect/>
          </a:stretch>
        </p:blipFill>
        <p:spPr>
          <a:xfrm>
            <a:off x="767938" y="2718697"/>
            <a:ext cx="3800475" cy="790575"/>
          </a:xfrm>
          <a:prstGeom prst="rect">
            <a:avLst/>
          </a:prstGeom>
        </p:spPr>
      </p:pic>
      <p:sp>
        <p:nvSpPr>
          <p:cNvPr id="12" name="Rectangle 6"/>
          <p:cNvSpPr>
            <a:spLocks noChangeArrowheads="1"/>
          </p:cNvSpPr>
          <p:nvPr/>
        </p:nvSpPr>
        <p:spPr bwMode="auto">
          <a:xfrm>
            <a:off x="478455" y="3751519"/>
            <a:ext cx="1706480" cy="3139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sz="16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Total Availability</a:t>
            </a:r>
          </a:p>
        </p:txBody>
      </p:sp>
      <p:pic>
        <p:nvPicPr>
          <p:cNvPr id="10" name="Picture 9"/>
          <p:cNvPicPr>
            <a:picLocks noChangeAspect="1"/>
          </p:cNvPicPr>
          <p:nvPr/>
        </p:nvPicPr>
        <p:blipFill>
          <a:blip r:embed="rId4"/>
          <a:stretch>
            <a:fillRect/>
          </a:stretch>
        </p:blipFill>
        <p:spPr>
          <a:xfrm>
            <a:off x="348837" y="4145180"/>
            <a:ext cx="4638675" cy="742950"/>
          </a:xfrm>
          <a:prstGeom prst="rect">
            <a:avLst/>
          </a:prstGeom>
        </p:spPr>
      </p:pic>
      <p:pic>
        <p:nvPicPr>
          <p:cNvPr id="11" name="Picture 10"/>
          <p:cNvPicPr>
            <a:picLocks noChangeAspect="1"/>
          </p:cNvPicPr>
          <p:nvPr/>
        </p:nvPicPr>
        <p:blipFill>
          <a:blip r:embed="rId5"/>
          <a:stretch>
            <a:fillRect/>
          </a:stretch>
        </p:blipFill>
        <p:spPr>
          <a:xfrm>
            <a:off x="6553049" y="2210180"/>
            <a:ext cx="5543063" cy="2275192"/>
          </a:xfrm>
          <a:prstGeom prst="rect">
            <a:avLst/>
          </a:prstGeom>
        </p:spPr>
      </p:pic>
      <p:pic>
        <p:nvPicPr>
          <p:cNvPr id="14" name="Picture 13"/>
          <p:cNvPicPr>
            <a:picLocks noChangeAspect="1"/>
          </p:cNvPicPr>
          <p:nvPr/>
        </p:nvPicPr>
        <p:blipFill>
          <a:blip r:embed="rId6"/>
          <a:stretch>
            <a:fillRect/>
          </a:stretch>
        </p:blipFill>
        <p:spPr>
          <a:xfrm>
            <a:off x="348837" y="4967859"/>
            <a:ext cx="10180862" cy="1670800"/>
          </a:xfrm>
          <a:prstGeom prst="rect">
            <a:avLst/>
          </a:prstGeom>
        </p:spPr>
      </p:pic>
    </p:spTree>
    <p:extLst>
      <p:ext uri="{BB962C8B-B14F-4D97-AF65-F5344CB8AC3E}">
        <p14:creationId xmlns:p14="http://schemas.microsoft.com/office/powerpoint/2010/main" val="287282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61081" y="1145482"/>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Origin of Temperature and Pressure (Microscopic view)</a:t>
            </a:r>
          </a:p>
        </p:txBody>
      </p:sp>
      <p:sp>
        <p:nvSpPr>
          <p:cNvPr id="9" name="Rectangle 8"/>
          <p:cNvSpPr/>
          <p:nvPr/>
        </p:nvSpPr>
        <p:spPr>
          <a:xfrm>
            <a:off x="761081" y="1673326"/>
            <a:ext cx="7946984" cy="938719"/>
          </a:xfrm>
          <a:prstGeom prst="rect">
            <a:avLst/>
          </a:prstGeom>
        </p:spPr>
        <p:txBody>
          <a:bodyPr wrap="squar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Temperature</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Quantity which is same for two objects when they are in contact (thermal) for long time; time required to achieve thermal equilibrium is called </a:t>
            </a:r>
            <a:r>
              <a:rPr lang="en-US" sz="1600"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relaxation time</a:t>
            </a:r>
          </a:p>
        </p:txBody>
      </p:sp>
      <p:pic>
        <p:nvPicPr>
          <p:cNvPr id="2" name="Picture 1"/>
          <p:cNvPicPr>
            <a:picLocks noChangeAspect="1"/>
          </p:cNvPicPr>
          <p:nvPr/>
        </p:nvPicPr>
        <p:blipFill>
          <a:blip r:embed="rId2">
            <a:duotone>
              <a:schemeClr val="accent1">
                <a:shade val="45000"/>
                <a:satMod val="135000"/>
              </a:schemeClr>
              <a:prstClr val="white"/>
            </a:duotone>
          </a:blip>
          <a:stretch>
            <a:fillRect/>
          </a:stretch>
        </p:blipFill>
        <p:spPr>
          <a:xfrm>
            <a:off x="8379563" y="1719075"/>
            <a:ext cx="3167395" cy="1806973"/>
          </a:xfrm>
          <a:prstGeom prst="rect">
            <a:avLst/>
          </a:prstGeom>
        </p:spPr>
      </p:pic>
      <p:sp>
        <p:nvSpPr>
          <p:cNvPr id="10" name="Subtitle 8"/>
          <p:cNvSpPr txBox="1">
            <a:spLocks/>
          </p:cNvSpPr>
          <p:nvPr/>
        </p:nvSpPr>
        <p:spPr>
          <a:xfrm>
            <a:off x="761081" y="2708604"/>
            <a:ext cx="7309919" cy="258532"/>
          </a:xfrm>
          <a:prstGeom prst="rect">
            <a:avLst/>
          </a:prstGeom>
          <a:ln>
            <a:solidFill>
              <a:srgbClr val="1F4E79"/>
            </a:solidFill>
          </a:ln>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200" b="1" i="1" dirty="0">
                <a:solidFill>
                  <a:schemeClr val="accent5">
                    <a:lumMod val="50000"/>
                  </a:schemeClr>
                </a:solidFill>
                <a:latin typeface="Arial" panose="020B0604020202020204" pitchFamily="34" charset="0"/>
                <a:cs typeface="Arial" panose="020B0604020202020204" pitchFamily="34" charset="0"/>
              </a:rPr>
              <a:t>Ideal gas law, PV = </a:t>
            </a:r>
            <a:r>
              <a:rPr lang="en-US" sz="1200" b="1" i="1" dirty="0" err="1">
                <a:solidFill>
                  <a:schemeClr val="accent5">
                    <a:lumMod val="50000"/>
                  </a:schemeClr>
                </a:solidFill>
                <a:latin typeface="Arial" panose="020B0604020202020204" pitchFamily="34" charset="0"/>
                <a:cs typeface="Arial" panose="020B0604020202020204" pitchFamily="34" charset="0"/>
              </a:rPr>
              <a:t>nRT</a:t>
            </a:r>
            <a:r>
              <a:rPr lang="en-US" sz="1200" b="1" i="1" dirty="0">
                <a:solidFill>
                  <a:schemeClr val="accent5">
                    <a:lumMod val="50000"/>
                  </a:schemeClr>
                </a:solidFill>
                <a:latin typeface="Arial" panose="020B0604020202020204" pitchFamily="34" charset="0"/>
                <a:cs typeface="Arial" panose="020B0604020202020204" pitchFamily="34" charset="0"/>
              </a:rPr>
              <a:t>; No. of molecules N = nxN</a:t>
            </a:r>
            <a:r>
              <a:rPr lang="en-US" sz="1200" b="1" i="1" baseline="-25000" dirty="0">
                <a:solidFill>
                  <a:schemeClr val="accent5">
                    <a:lumMod val="50000"/>
                  </a:schemeClr>
                </a:solidFill>
                <a:latin typeface="Arial" panose="020B0604020202020204" pitchFamily="34" charset="0"/>
                <a:cs typeface="Arial" panose="020B0604020202020204" pitchFamily="34" charset="0"/>
              </a:rPr>
              <a:t>A</a:t>
            </a:r>
            <a:r>
              <a:rPr lang="en-US" sz="1200" b="1" i="1" dirty="0">
                <a:solidFill>
                  <a:schemeClr val="accent5">
                    <a:lumMod val="50000"/>
                  </a:schemeClr>
                </a:solidFill>
                <a:latin typeface="Arial" panose="020B0604020202020204" pitchFamily="34" charset="0"/>
                <a:cs typeface="Arial" panose="020B0604020202020204" pitchFamily="34" charset="0"/>
              </a:rPr>
              <a:t>; N</a:t>
            </a:r>
            <a:r>
              <a:rPr lang="en-US" sz="1200" b="1" i="1" baseline="-25000" dirty="0">
                <a:solidFill>
                  <a:schemeClr val="accent5">
                    <a:lumMod val="50000"/>
                  </a:schemeClr>
                </a:solidFill>
                <a:latin typeface="Arial" panose="020B0604020202020204" pitchFamily="34" charset="0"/>
                <a:cs typeface="Arial" panose="020B0604020202020204" pitchFamily="34" charset="0"/>
              </a:rPr>
              <a:t>A </a:t>
            </a:r>
            <a:r>
              <a:rPr lang="en-US" sz="1200" b="1" i="1" dirty="0">
                <a:solidFill>
                  <a:schemeClr val="accent5">
                    <a:lumMod val="50000"/>
                  </a:schemeClr>
                </a:solidFill>
                <a:latin typeface="Arial" panose="020B0604020202020204" pitchFamily="34" charset="0"/>
                <a:cs typeface="Arial" panose="020B0604020202020204" pitchFamily="34" charset="0"/>
              </a:rPr>
              <a:t>is Avogadro number; PV = </a:t>
            </a:r>
            <a:r>
              <a:rPr lang="en-US" sz="1200" b="1" i="1" dirty="0" err="1">
                <a:solidFill>
                  <a:schemeClr val="accent5">
                    <a:lumMod val="50000"/>
                  </a:schemeClr>
                </a:solidFill>
                <a:latin typeface="Arial" panose="020B0604020202020204" pitchFamily="34" charset="0"/>
                <a:cs typeface="Arial" panose="020B0604020202020204" pitchFamily="34" charset="0"/>
              </a:rPr>
              <a:t>NkT</a:t>
            </a:r>
            <a:r>
              <a:rPr lang="en-US" sz="1200" b="1" i="1" dirty="0">
                <a:solidFill>
                  <a:schemeClr val="accent5">
                    <a:lumMod val="50000"/>
                  </a:schemeClr>
                </a:solidFill>
                <a:latin typeface="Arial" panose="020B0604020202020204" pitchFamily="34" charset="0"/>
                <a:cs typeface="Arial" panose="020B0604020202020204" pitchFamily="34" charset="0"/>
              </a:rPr>
              <a:t>; </a:t>
            </a:r>
            <a:r>
              <a:rPr lang="en-US" sz="1200" b="1" i="1" dirty="0" err="1">
                <a:solidFill>
                  <a:schemeClr val="accent5">
                    <a:lumMod val="50000"/>
                  </a:schemeClr>
                </a:solidFill>
                <a:latin typeface="Arial" panose="020B0604020202020204" pitchFamily="34" charset="0"/>
                <a:cs typeface="Arial" panose="020B0604020202020204" pitchFamily="34" charset="0"/>
              </a:rPr>
              <a:t>nR</a:t>
            </a:r>
            <a:r>
              <a:rPr lang="en-US" sz="1200" b="1" i="1" dirty="0">
                <a:solidFill>
                  <a:schemeClr val="accent5">
                    <a:lumMod val="50000"/>
                  </a:schemeClr>
                </a:solidFill>
                <a:latin typeface="Arial" panose="020B0604020202020204" pitchFamily="34" charset="0"/>
                <a:cs typeface="Arial" panose="020B0604020202020204" pitchFamily="34" charset="0"/>
              </a:rPr>
              <a:t> = </a:t>
            </a:r>
            <a:r>
              <a:rPr lang="en-US" sz="1200" b="1" i="1" dirty="0" err="1">
                <a:solidFill>
                  <a:schemeClr val="accent5">
                    <a:lumMod val="50000"/>
                  </a:schemeClr>
                </a:solidFill>
                <a:latin typeface="Arial" panose="020B0604020202020204" pitchFamily="34" charset="0"/>
                <a:cs typeface="Arial" panose="020B0604020202020204" pitchFamily="34" charset="0"/>
              </a:rPr>
              <a:t>Nk</a:t>
            </a:r>
            <a:endParaRPr lang="en-US" sz="1200" b="1" i="1" dirty="0">
              <a:solidFill>
                <a:schemeClr val="accent5">
                  <a:lumMod val="50000"/>
                </a:schemeClr>
              </a:solidFill>
              <a:latin typeface="Arial" panose="020B0604020202020204" pitchFamily="34" charset="0"/>
              <a:cs typeface="Arial" panose="020B0604020202020204" pitchFamily="34" charset="0"/>
            </a:endParaRPr>
          </a:p>
        </p:txBody>
      </p:sp>
      <p:grpSp>
        <p:nvGrpSpPr>
          <p:cNvPr id="14" name="Group 13"/>
          <p:cNvGrpSpPr/>
          <p:nvPr/>
        </p:nvGrpSpPr>
        <p:grpSpPr>
          <a:xfrm>
            <a:off x="441188" y="3071707"/>
            <a:ext cx="6239294" cy="2795169"/>
            <a:chOff x="441188" y="3071707"/>
            <a:chExt cx="6239294" cy="2795169"/>
          </a:xfrm>
          <a:noFill/>
        </p:grpSpPr>
        <p:pic>
          <p:nvPicPr>
            <p:cNvPr id="3" name="Picture 2"/>
            <p:cNvPicPr>
              <a:picLocks noChangeAspect="1"/>
            </p:cNvPicPr>
            <p:nvPr/>
          </p:nvPicPr>
          <p:blipFill>
            <a:blip r:embed="rId3">
              <a:duotone>
                <a:schemeClr val="accent5">
                  <a:shade val="45000"/>
                  <a:satMod val="135000"/>
                </a:schemeClr>
                <a:prstClr val="white"/>
              </a:duotone>
            </a:blip>
            <a:stretch>
              <a:fillRect/>
            </a:stretch>
          </p:blipFill>
          <p:spPr>
            <a:xfrm>
              <a:off x="441188" y="3071707"/>
              <a:ext cx="5274095" cy="844469"/>
            </a:xfrm>
            <a:prstGeom prst="rect">
              <a:avLst/>
            </a:prstGeom>
            <a:grpFill/>
            <a:ln w="19050">
              <a:solidFill>
                <a:srgbClr val="1F4E79"/>
              </a:solidFill>
            </a:ln>
          </p:spPr>
        </p:pic>
        <p:pic>
          <p:nvPicPr>
            <p:cNvPr id="4" name="Picture 3"/>
            <p:cNvPicPr>
              <a:picLocks noChangeAspect="1"/>
            </p:cNvPicPr>
            <p:nvPr/>
          </p:nvPicPr>
          <p:blipFill>
            <a:blip r:embed="rId4">
              <a:duotone>
                <a:schemeClr val="accent5">
                  <a:shade val="45000"/>
                  <a:satMod val="135000"/>
                </a:schemeClr>
                <a:prstClr val="white"/>
              </a:duotone>
            </a:blip>
            <a:stretch>
              <a:fillRect/>
            </a:stretch>
          </p:blipFill>
          <p:spPr>
            <a:xfrm>
              <a:off x="449970" y="4025731"/>
              <a:ext cx="1363737" cy="430654"/>
            </a:xfrm>
            <a:prstGeom prst="rect">
              <a:avLst/>
            </a:prstGeom>
            <a:grpFill/>
            <a:ln w="19050">
              <a:solidFill>
                <a:srgbClr val="1F4E79"/>
              </a:solidFill>
            </a:ln>
          </p:spPr>
        </p:pic>
        <p:pic>
          <p:nvPicPr>
            <p:cNvPr id="5" name="Picture 4"/>
            <p:cNvPicPr>
              <a:picLocks noChangeAspect="1"/>
            </p:cNvPicPr>
            <p:nvPr/>
          </p:nvPicPr>
          <p:blipFill>
            <a:blip r:embed="rId5">
              <a:duotone>
                <a:schemeClr val="accent5">
                  <a:shade val="45000"/>
                  <a:satMod val="135000"/>
                </a:schemeClr>
                <a:prstClr val="white"/>
              </a:duotone>
            </a:blip>
            <a:stretch>
              <a:fillRect/>
            </a:stretch>
          </p:blipFill>
          <p:spPr>
            <a:xfrm>
              <a:off x="449970" y="4603436"/>
              <a:ext cx="6230512" cy="426018"/>
            </a:xfrm>
            <a:prstGeom prst="rect">
              <a:avLst/>
            </a:prstGeom>
            <a:grpFill/>
            <a:ln w="19050">
              <a:solidFill>
                <a:srgbClr val="1F4E79"/>
              </a:solidFill>
            </a:ln>
          </p:spPr>
        </p:pic>
        <p:pic>
          <p:nvPicPr>
            <p:cNvPr id="6" name="Picture 5"/>
            <p:cNvPicPr>
              <a:picLocks noChangeAspect="1"/>
            </p:cNvPicPr>
            <p:nvPr/>
          </p:nvPicPr>
          <p:blipFill>
            <a:blip r:embed="rId6">
              <a:duotone>
                <a:schemeClr val="accent5">
                  <a:shade val="45000"/>
                  <a:satMod val="135000"/>
                </a:schemeClr>
                <a:prstClr val="white"/>
              </a:duotone>
            </a:blip>
            <a:stretch>
              <a:fillRect/>
            </a:stretch>
          </p:blipFill>
          <p:spPr>
            <a:xfrm>
              <a:off x="449970" y="5186609"/>
              <a:ext cx="3447718" cy="680267"/>
            </a:xfrm>
            <a:prstGeom prst="rect">
              <a:avLst/>
            </a:prstGeom>
            <a:grpFill/>
            <a:ln w="19050">
              <a:solidFill>
                <a:srgbClr val="FF0000"/>
              </a:solidFill>
            </a:ln>
          </p:spPr>
        </p:pic>
      </p:grpSp>
      <p:grpSp>
        <p:nvGrpSpPr>
          <p:cNvPr id="16" name="Group 15"/>
          <p:cNvGrpSpPr/>
          <p:nvPr/>
        </p:nvGrpSpPr>
        <p:grpSpPr>
          <a:xfrm>
            <a:off x="5060189" y="3756167"/>
            <a:ext cx="6602818" cy="2623226"/>
            <a:chOff x="5060189" y="3756167"/>
            <a:chExt cx="6602818" cy="2623226"/>
          </a:xfrm>
        </p:grpSpPr>
        <p:grpSp>
          <p:nvGrpSpPr>
            <p:cNvPr id="15" name="Group 14"/>
            <p:cNvGrpSpPr/>
            <p:nvPr/>
          </p:nvGrpSpPr>
          <p:grpSpPr>
            <a:xfrm>
              <a:off x="5060189" y="4256296"/>
              <a:ext cx="6602818" cy="2123097"/>
              <a:chOff x="5060189" y="4256296"/>
              <a:chExt cx="6602818" cy="2123097"/>
            </a:xfrm>
          </p:grpSpPr>
          <p:pic>
            <p:nvPicPr>
              <p:cNvPr id="7" name="Picture 6"/>
              <p:cNvPicPr>
                <a:picLocks noChangeAspect="1"/>
              </p:cNvPicPr>
              <p:nvPr/>
            </p:nvPicPr>
            <p:blipFill>
              <a:blip r:embed="rId7">
                <a:duotone>
                  <a:schemeClr val="accent5">
                    <a:shade val="45000"/>
                    <a:satMod val="135000"/>
                  </a:schemeClr>
                  <a:prstClr val="white"/>
                </a:duotone>
              </a:blip>
              <a:stretch>
                <a:fillRect/>
              </a:stretch>
            </p:blipFill>
            <p:spPr>
              <a:xfrm>
                <a:off x="7950394" y="4256296"/>
                <a:ext cx="3712613" cy="416212"/>
              </a:xfrm>
              <a:prstGeom prst="rect">
                <a:avLst/>
              </a:prstGeom>
              <a:ln w="19050">
                <a:solidFill>
                  <a:srgbClr val="1F4E79"/>
                </a:solidFill>
              </a:ln>
            </p:spPr>
          </p:pic>
          <p:pic>
            <p:nvPicPr>
              <p:cNvPr id="11" name="Picture 10"/>
              <p:cNvPicPr>
                <a:picLocks noChangeAspect="1"/>
              </p:cNvPicPr>
              <p:nvPr/>
            </p:nvPicPr>
            <p:blipFill>
              <a:blip r:embed="rId8">
                <a:duotone>
                  <a:schemeClr val="accent5">
                    <a:shade val="45000"/>
                    <a:satMod val="135000"/>
                  </a:schemeClr>
                  <a:prstClr val="white"/>
                </a:duotone>
              </a:blip>
              <a:stretch>
                <a:fillRect/>
              </a:stretch>
            </p:blipFill>
            <p:spPr>
              <a:xfrm>
                <a:off x="10214210" y="4814566"/>
                <a:ext cx="1448797" cy="368338"/>
              </a:xfrm>
              <a:prstGeom prst="rect">
                <a:avLst/>
              </a:prstGeom>
              <a:ln w="19050">
                <a:solidFill>
                  <a:srgbClr val="1F4E79"/>
                </a:solidFill>
              </a:ln>
            </p:spPr>
          </p:pic>
          <p:pic>
            <p:nvPicPr>
              <p:cNvPr id="12" name="Picture 11"/>
              <p:cNvPicPr>
                <a:picLocks noChangeAspect="1"/>
              </p:cNvPicPr>
              <p:nvPr/>
            </p:nvPicPr>
            <p:blipFill>
              <a:blip r:embed="rId9">
                <a:duotone>
                  <a:schemeClr val="accent5">
                    <a:shade val="45000"/>
                    <a:satMod val="135000"/>
                  </a:schemeClr>
                  <a:prstClr val="white"/>
                </a:duotone>
              </a:blip>
              <a:stretch>
                <a:fillRect/>
              </a:stretch>
            </p:blipFill>
            <p:spPr>
              <a:xfrm>
                <a:off x="10157324" y="5325027"/>
                <a:ext cx="1505683" cy="451705"/>
              </a:xfrm>
              <a:prstGeom prst="rect">
                <a:avLst/>
              </a:prstGeom>
              <a:ln w="19050">
                <a:solidFill>
                  <a:srgbClr val="1F4E79"/>
                </a:solidFill>
              </a:ln>
            </p:spPr>
          </p:pic>
          <p:pic>
            <p:nvPicPr>
              <p:cNvPr id="13" name="Picture 12"/>
              <p:cNvPicPr>
                <a:picLocks noChangeAspect="1"/>
              </p:cNvPicPr>
              <p:nvPr/>
            </p:nvPicPr>
            <p:blipFill>
              <a:blip r:embed="rId10">
                <a:duotone>
                  <a:schemeClr val="accent5">
                    <a:shade val="45000"/>
                    <a:satMod val="135000"/>
                  </a:schemeClr>
                  <a:prstClr val="white"/>
                </a:duotone>
              </a:blip>
              <a:stretch>
                <a:fillRect/>
              </a:stretch>
            </p:blipFill>
            <p:spPr>
              <a:xfrm>
                <a:off x="5060189" y="5937655"/>
                <a:ext cx="6602818" cy="441738"/>
              </a:xfrm>
              <a:prstGeom prst="rect">
                <a:avLst/>
              </a:prstGeom>
              <a:ln w="19050">
                <a:solidFill>
                  <a:srgbClr val="FF0000"/>
                </a:solidFill>
              </a:ln>
            </p:spPr>
          </p:pic>
        </p:grpSp>
        <p:sp>
          <p:nvSpPr>
            <p:cNvPr id="24" name="Subtitle 8"/>
            <p:cNvSpPr txBox="1">
              <a:spLocks/>
            </p:cNvSpPr>
            <p:nvPr/>
          </p:nvSpPr>
          <p:spPr>
            <a:xfrm>
              <a:off x="8899283" y="3756167"/>
              <a:ext cx="1814833" cy="313932"/>
            </a:xfrm>
            <a:prstGeom prst="rect">
              <a:avLst/>
            </a:prstGeom>
            <a:ln>
              <a:noFill/>
            </a:ln>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b="1" i="1" u="sng" dirty="0">
                  <a:solidFill>
                    <a:schemeClr val="accent5">
                      <a:lumMod val="50000"/>
                    </a:schemeClr>
                  </a:solidFill>
                  <a:latin typeface="Arial" panose="020B0604020202020204" pitchFamily="34" charset="0"/>
                  <a:cs typeface="Arial" panose="020B0604020202020204" pitchFamily="34" charset="0"/>
                </a:rPr>
                <a:t>For N molecules</a:t>
              </a:r>
            </a:p>
          </p:txBody>
        </p:sp>
      </p:grpSp>
      <p:pic>
        <p:nvPicPr>
          <p:cNvPr id="17" name="Picture 16"/>
          <p:cNvPicPr>
            <a:picLocks noChangeAspect="1"/>
          </p:cNvPicPr>
          <p:nvPr/>
        </p:nvPicPr>
        <p:blipFill>
          <a:blip r:embed="rId11">
            <a:duotone>
              <a:schemeClr val="accent5">
                <a:shade val="45000"/>
                <a:satMod val="135000"/>
              </a:schemeClr>
              <a:prstClr val="white"/>
            </a:duotone>
          </a:blip>
          <a:stretch>
            <a:fillRect/>
          </a:stretch>
        </p:blipFill>
        <p:spPr>
          <a:xfrm>
            <a:off x="1131838" y="6033134"/>
            <a:ext cx="2653353" cy="692517"/>
          </a:xfrm>
          <a:prstGeom prst="rect">
            <a:avLst/>
          </a:prstGeom>
        </p:spPr>
      </p:pic>
    </p:spTree>
    <p:extLst>
      <p:ext uri="{BB962C8B-B14F-4D97-AF65-F5344CB8AC3E}">
        <p14:creationId xmlns:p14="http://schemas.microsoft.com/office/powerpoint/2010/main" val="1169708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Exergy/Availability Balance for Closed System</a:t>
            </a:r>
          </a:p>
        </p:txBody>
      </p:sp>
      <p:pic>
        <p:nvPicPr>
          <p:cNvPr id="2" name="Picture 1"/>
          <p:cNvPicPr>
            <a:picLocks noChangeAspect="1"/>
          </p:cNvPicPr>
          <p:nvPr/>
        </p:nvPicPr>
        <p:blipFill>
          <a:blip r:embed="rId2"/>
          <a:stretch>
            <a:fillRect/>
          </a:stretch>
        </p:blipFill>
        <p:spPr>
          <a:xfrm>
            <a:off x="767938" y="1751145"/>
            <a:ext cx="3174184" cy="414539"/>
          </a:xfrm>
          <a:prstGeom prst="rect">
            <a:avLst/>
          </a:prstGeom>
        </p:spPr>
      </p:pic>
      <p:sp>
        <p:nvSpPr>
          <p:cNvPr id="13" name="Rectangle 6"/>
          <p:cNvSpPr>
            <a:spLocks noChangeArrowheads="1"/>
          </p:cNvSpPr>
          <p:nvPr/>
        </p:nvSpPr>
        <p:spPr bwMode="auto">
          <a:xfrm>
            <a:off x="4223407" y="1598232"/>
            <a:ext cx="2649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A</a:t>
            </a:r>
            <a:r>
              <a:rPr lang="en-US" altLang="en-US" sz="1600" baseline="-25000" dirty="0">
                <a:solidFill>
                  <a:schemeClr val="accent5">
                    <a:lumMod val="50000"/>
                  </a:schemeClr>
                </a:solidFill>
                <a:latin typeface="Arial" panose="020B0604020202020204" pitchFamily="34" charset="0"/>
                <a:cs typeface="Arial" panose="020B0604020202020204" pitchFamily="34" charset="0"/>
              </a:rPr>
              <a:t>production</a:t>
            </a:r>
            <a:r>
              <a:rPr lang="en-US" altLang="en-US" sz="1600" dirty="0">
                <a:solidFill>
                  <a:schemeClr val="accent5">
                    <a:lumMod val="50000"/>
                  </a:schemeClr>
                </a:solidFill>
                <a:latin typeface="Arial" panose="020B0604020202020204" pitchFamily="34" charset="0"/>
                <a:cs typeface="Arial" panose="020B0604020202020204" pitchFamily="34" charset="0"/>
              </a:rPr>
              <a:t> = 0 for reversible</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A</a:t>
            </a:r>
            <a:r>
              <a:rPr lang="en-US" altLang="en-US" sz="1600" baseline="-25000" dirty="0">
                <a:solidFill>
                  <a:schemeClr val="accent5">
                    <a:lumMod val="50000"/>
                  </a:schemeClr>
                </a:solidFill>
                <a:latin typeface="Arial" panose="020B0604020202020204" pitchFamily="34" charset="0"/>
                <a:cs typeface="Arial" panose="020B0604020202020204" pitchFamily="34" charset="0"/>
              </a:rPr>
              <a:t>production</a:t>
            </a:r>
            <a:r>
              <a:rPr lang="en-US" altLang="en-US" sz="1600" dirty="0">
                <a:solidFill>
                  <a:schemeClr val="accent5">
                    <a:lumMod val="50000"/>
                  </a:schemeClr>
                </a:solidFill>
                <a:latin typeface="Arial" panose="020B0604020202020204" pitchFamily="34" charset="0"/>
                <a:cs typeface="Arial" panose="020B0604020202020204" pitchFamily="34" charset="0"/>
              </a:rPr>
              <a:t> ≠ 0 for irreversible</a:t>
            </a:r>
          </a:p>
        </p:txBody>
      </p:sp>
      <p:pic>
        <p:nvPicPr>
          <p:cNvPr id="3" name="Picture 2"/>
          <p:cNvPicPr>
            <a:picLocks noChangeAspect="1"/>
          </p:cNvPicPr>
          <p:nvPr/>
        </p:nvPicPr>
        <p:blipFill>
          <a:blip r:embed="rId3"/>
          <a:stretch>
            <a:fillRect/>
          </a:stretch>
        </p:blipFill>
        <p:spPr>
          <a:xfrm>
            <a:off x="709222" y="2646495"/>
            <a:ext cx="4838700" cy="371475"/>
          </a:xfrm>
          <a:prstGeom prst="rect">
            <a:avLst/>
          </a:prstGeom>
        </p:spPr>
      </p:pic>
      <p:pic>
        <p:nvPicPr>
          <p:cNvPr id="5" name="Picture 4"/>
          <p:cNvPicPr>
            <a:picLocks noChangeAspect="1"/>
          </p:cNvPicPr>
          <p:nvPr/>
        </p:nvPicPr>
        <p:blipFill>
          <a:blip r:embed="rId4"/>
          <a:stretch>
            <a:fillRect/>
          </a:stretch>
        </p:blipFill>
        <p:spPr>
          <a:xfrm>
            <a:off x="761119" y="3498781"/>
            <a:ext cx="3867150" cy="342900"/>
          </a:xfrm>
          <a:prstGeom prst="rect">
            <a:avLst/>
          </a:prstGeom>
        </p:spPr>
      </p:pic>
      <p:sp>
        <p:nvSpPr>
          <p:cNvPr id="15" name="Rectangle 6"/>
          <p:cNvSpPr>
            <a:spLocks noChangeArrowheads="1"/>
          </p:cNvSpPr>
          <p:nvPr/>
        </p:nvSpPr>
        <p:spPr bwMode="auto">
          <a:xfrm>
            <a:off x="578126" y="3090783"/>
            <a:ext cx="1776903" cy="2862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From the 1</a:t>
            </a:r>
            <a:r>
              <a:rPr lang="en-US" altLang="en-US" sz="1400" baseline="300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st</a:t>
            </a: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 Law</a:t>
            </a:r>
          </a:p>
        </p:txBody>
      </p:sp>
      <p:sp>
        <p:nvSpPr>
          <p:cNvPr id="16" name="Rectangle 6"/>
          <p:cNvSpPr>
            <a:spLocks noChangeArrowheads="1"/>
          </p:cNvSpPr>
          <p:nvPr/>
        </p:nvSpPr>
        <p:spPr bwMode="auto">
          <a:xfrm>
            <a:off x="578127" y="3940280"/>
            <a:ext cx="1776903" cy="2862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From the 2</a:t>
            </a:r>
            <a:r>
              <a:rPr lang="en-US" altLang="en-US" sz="1400" baseline="300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nd</a:t>
            </a: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 Law</a:t>
            </a:r>
          </a:p>
        </p:txBody>
      </p:sp>
      <p:sp>
        <p:nvSpPr>
          <p:cNvPr id="17" name="Rectangle 16"/>
          <p:cNvSpPr/>
          <p:nvPr/>
        </p:nvSpPr>
        <p:spPr>
          <a:xfrm>
            <a:off x="517092" y="4354063"/>
            <a:ext cx="4305165" cy="341632"/>
          </a:xfrm>
          <a:prstGeom prst="rect">
            <a:avLst/>
          </a:prstGeom>
          <a:noFill/>
          <a:ln>
            <a:noFill/>
          </a:ln>
        </p:spPr>
        <p:txBody>
          <a:bodyPr wrap="square" anchor="ctr" anchorCtr="0">
            <a:spAutoFit/>
          </a:bodyPr>
          <a:lstStyle/>
          <a:p>
            <a:pPr algn="just">
              <a:lnSpc>
                <a:spcPct val="90000"/>
              </a:lnSpc>
              <a:spcBef>
                <a:spcPts val="600"/>
              </a:spcBef>
              <a:spcAft>
                <a:spcPts val="600"/>
              </a:spcAft>
            </a:pPr>
            <a:r>
              <a:rPr lang="en-US" i="1" dirty="0" err="1">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dS</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n-US"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l-GR"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a:t>
            </a:r>
            <a:r>
              <a:rPr lang="en-US"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rev</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/T </a:t>
            </a:r>
            <a:r>
              <a:rPr lang="en-US"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or S</a:t>
            </a:r>
            <a:r>
              <a:rPr lang="en-US"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2</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-S</a:t>
            </a:r>
            <a:r>
              <a:rPr lang="en-US" i="1"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1</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r>
              <a:rPr lang="en-US"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a:t>
            </a:r>
            <a:r>
              <a:rPr lang="el-GR"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δ</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Q /T </a:t>
            </a:r>
            <a:r>
              <a:rPr lang="en-US"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 S</a:t>
            </a:r>
            <a:r>
              <a:rPr lang="en-US" baseline="-25000"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gen</a:t>
            </a:r>
            <a:r>
              <a:rPr lang="en-US" i="1" dirty="0">
                <a:solidFill>
                  <a:schemeClr val="accent5">
                    <a:lumMod val="50000"/>
                  </a:schemeClr>
                </a:solidFill>
                <a:latin typeface="Cambria Math" panose="02040503050406030204" pitchFamily="18" charset="0"/>
                <a:ea typeface="Cambria Math" panose="02040503050406030204" pitchFamily="18" charset="0"/>
                <a:cs typeface="Arial" panose="020B0604020202020204" pitchFamily="34" charset="0"/>
              </a:rPr>
              <a:t> </a:t>
            </a:r>
          </a:p>
        </p:txBody>
      </p:sp>
      <p:sp>
        <p:nvSpPr>
          <p:cNvPr id="18" name="Rectangle 6"/>
          <p:cNvSpPr>
            <a:spLocks noChangeArrowheads="1"/>
          </p:cNvSpPr>
          <p:nvPr/>
        </p:nvSpPr>
        <p:spPr bwMode="auto">
          <a:xfrm>
            <a:off x="517092" y="4911624"/>
            <a:ext cx="2467116" cy="2862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Combining above three</a:t>
            </a:r>
          </a:p>
        </p:txBody>
      </p:sp>
      <p:grpSp>
        <p:nvGrpSpPr>
          <p:cNvPr id="7" name="Group 6"/>
          <p:cNvGrpSpPr/>
          <p:nvPr/>
        </p:nvGrpSpPr>
        <p:grpSpPr>
          <a:xfrm>
            <a:off x="517092" y="5337615"/>
            <a:ext cx="6307802" cy="586192"/>
            <a:chOff x="2428647" y="5557985"/>
            <a:chExt cx="6307802" cy="586192"/>
          </a:xfrm>
        </p:grpSpPr>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66000"/>
                      </a14:imgEffect>
                    </a14:imgLayer>
                  </a14:imgProps>
                </a:ext>
              </a:extLst>
            </a:blip>
            <a:stretch>
              <a:fillRect/>
            </a:stretch>
          </p:blipFill>
          <p:spPr>
            <a:xfrm>
              <a:off x="5008425" y="5568960"/>
              <a:ext cx="3728024" cy="564242"/>
            </a:xfrm>
            <a:prstGeom prst="rect">
              <a:avLst/>
            </a:prstGeom>
          </p:spPr>
        </p:pic>
        <p:pic>
          <p:nvPicPr>
            <p:cNvPr id="19" name="Picture 18"/>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r="65133" b="-3197"/>
            <a:stretch/>
          </p:blipFill>
          <p:spPr>
            <a:xfrm>
              <a:off x="2428647" y="5557985"/>
              <a:ext cx="2579778" cy="586192"/>
            </a:xfrm>
            <a:prstGeom prst="rect">
              <a:avLst/>
            </a:prstGeom>
          </p:spPr>
        </p:pic>
      </p:grpSp>
      <p:cxnSp>
        <p:nvCxnSpPr>
          <p:cNvPr id="21" name="Straight Arrow Connector 20"/>
          <p:cNvCxnSpPr/>
          <p:nvPr/>
        </p:nvCxnSpPr>
        <p:spPr>
          <a:xfrm flipV="1">
            <a:off x="3552497" y="5912832"/>
            <a:ext cx="10510" cy="40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6"/>
          <p:cNvSpPr>
            <a:spLocks noChangeArrowheads="1"/>
          </p:cNvSpPr>
          <p:nvPr/>
        </p:nvSpPr>
        <p:spPr bwMode="auto">
          <a:xfrm>
            <a:off x="2694694" y="6344933"/>
            <a:ext cx="1362299" cy="2862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A</a:t>
            </a:r>
            <a:r>
              <a:rPr lang="en-US" altLang="en-US" sz="1400" baseline="-250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transfer</a:t>
            </a: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 for heat</a:t>
            </a:r>
          </a:p>
        </p:txBody>
      </p:sp>
      <p:sp>
        <p:nvSpPr>
          <p:cNvPr id="23" name="Rectangle 6"/>
          <p:cNvSpPr>
            <a:spLocks noChangeArrowheads="1"/>
          </p:cNvSpPr>
          <p:nvPr/>
        </p:nvSpPr>
        <p:spPr bwMode="auto">
          <a:xfrm>
            <a:off x="4822258" y="4754521"/>
            <a:ext cx="1452418" cy="2862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A</a:t>
            </a:r>
            <a:r>
              <a:rPr lang="en-US" altLang="en-US" sz="1400" baseline="-250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transfer</a:t>
            </a:r>
            <a:r>
              <a:rPr lang="en-US" alt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 for work</a:t>
            </a:r>
          </a:p>
        </p:txBody>
      </p:sp>
      <p:sp>
        <p:nvSpPr>
          <p:cNvPr id="25" name="Right Brace 24"/>
          <p:cNvSpPr/>
          <p:nvPr/>
        </p:nvSpPr>
        <p:spPr>
          <a:xfrm rot="-5400000">
            <a:off x="5292757" y="4583030"/>
            <a:ext cx="238147" cy="1368340"/>
          </a:xfrm>
          <a:prstGeom prst="rightBrace">
            <a:avLst>
              <a:gd name="adj1" fmla="val 35295"/>
              <a:gd name="adj2" fmla="val 53519"/>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p:cNvSpPr/>
          <p:nvPr/>
        </p:nvSpPr>
        <p:spPr>
          <a:xfrm>
            <a:off x="6073652" y="6220669"/>
            <a:ext cx="915727" cy="2862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sz="1400"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A</a:t>
            </a:r>
            <a:r>
              <a:rPr lang="en-US" altLang="en-US" sz="1400" baseline="-25000"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destruction</a:t>
            </a:r>
            <a:endParaRPr lang="en-US" sz="1400" baseline="-250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endParaRPr>
          </a:p>
        </p:txBody>
      </p:sp>
      <p:cxnSp>
        <p:nvCxnSpPr>
          <p:cNvPr id="28" name="Straight Arrow Connector 27"/>
          <p:cNvCxnSpPr/>
          <p:nvPr/>
        </p:nvCxnSpPr>
        <p:spPr>
          <a:xfrm flipV="1">
            <a:off x="6448097" y="5816784"/>
            <a:ext cx="10510" cy="40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797920" y="1909064"/>
            <a:ext cx="4181475" cy="1474861"/>
            <a:chOff x="7726791" y="4833812"/>
            <a:chExt cx="4181475" cy="1474861"/>
          </a:xfrm>
        </p:grpSpPr>
        <p:pic>
          <p:nvPicPr>
            <p:cNvPr id="29" name="Picture 28"/>
            <p:cNvPicPr>
              <a:picLocks noChangeAspect="1"/>
            </p:cNvPicPr>
            <p:nvPr/>
          </p:nvPicPr>
          <p:blipFill>
            <a:blip r:embed="rId9"/>
            <a:stretch>
              <a:fillRect/>
            </a:stretch>
          </p:blipFill>
          <p:spPr>
            <a:xfrm>
              <a:off x="7726791" y="4833812"/>
              <a:ext cx="4181475" cy="866775"/>
            </a:xfrm>
            <a:prstGeom prst="rect">
              <a:avLst/>
            </a:prstGeom>
          </p:spPr>
        </p:pic>
        <p:sp>
          <p:nvSpPr>
            <p:cNvPr id="30" name="Rectangle 29"/>
            <p:cNvSpPr/>
            <p:nvPr/>
          </p:nvSpPr>
          <p:spPr>
            <a:xfrm>
              <a:off x="9709984" y="5828542"/>
              <a:ext cx="1893437" cy="480131"/>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sz="14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Rate of Irreversibility = </a:t>
              </a:r>
              <a:r>
                <a:rPr lang="en-US" sz="1400"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a:t>
              </a:r>
              <a:r>
                <a:rPr lang="en-US" sz="1400" baseline="-25000"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o</a:t>
              </a:r>
              <a:r>
                <a:rPr lang="en-US" sz="1400"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S</a:t>
              </a:r>
              <a:r>
                <a:rPr lang="en-US" sz="1400" baseline="-25000"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gen</a:t>
              </a:r>
              <a:endParaRPr lang="en-US" sz="1400" baseline="-25000"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endParaRPr>
            </a:p>
          </p:txBody>
        </p:sp>
        <p:cxnSp>
          <p:nvCxnSpPr>
            <p:cNvPr id="31" name="Straight Arrow Connector 30"/>
            <p:cNvCxnSpPr/>
            <p:nvPr/>
          </p:nvCxnSpPr>
          <p:spPr>
            <a:xfrm flipV="1">
              <a:off x="10615449" y="5382501"/>
              <a:ext cx="10510" cy="40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7720329" y="3580071"/>
            <a:ext cx="4087946" cy="523220"/>
          </a:xfrm>
          <a:prstGeom prst="rect">
            <a:avLst/>
          </a:prstGeom>
        </p:spPr>
        <p:txBody>
          <a:bodyPr wrap="square">
            <a:spAutoFit/>
          </a:bodyPr>
          <a:lstStyle/>
          <a:p>
            <a:r>
              <a:rPr lang="en-US" sz="1400" dirty="0">
                <a:solidFill>
                  <a:schemeClr val="accent5">
                    <a:lumMod val="50000"/>
                  </a:schemeClr>
                </a:solidFill>
                <a:latin typeface="Arial" panose="020B0604020202020204" pitchFamily="34" charset="0"/>
                <a:cs typeface="Arial" panose="020B0604020202020204" pitchFamily="34" charset="0"/>
              </a:rPr>
              <a:t>If a system is steady state, does that necessarily mean that </a:t>
            </a:r>
            <a:r>
              <a:rPr lang="en-US" sz="1400" dirty="0" err="1">
                <a:solidFill>
                  <a:schemeClr val="accent5">
                    <a:lumMod val="50000"/>
                  </a:schemeClr>
                </a:solidFill>
                <a:latin typeface="Arial" panose="020B0604020202020204" pitchFamily="34" charset="0"/>
                <a:cs typeface="Arial" panose="020B0604020202020204" pitchFamily="34" charset="0"/>
              </a:rPr>
              <a:t>dV</a:t>
            </a:r>
            <a:r>
              <a:rPr lang="en-US" sz="1400" dirty="0">
                <a:solidFill>
                  <a:schemeClr val="accent5">
                    <a:lumMod val="50000"/>
                  </a:schemeClr>
                </a:solidFill>
                <a:latin typeface="Arial" panose="020B0604020202020204" pitchFamily="34" charset="0"/>
                <a:cs typeface="Arial" panose="020B0604020202020204" pitchFamily="34" charset="0"/>
              </a:rPr>
              <a:t>/</a:t>
            </a:r>
            <a:r>
              <a:rPr lang="en-US" sz="1400" dirty="0" err="1">
                <a:solidFill>
                  <a:schemeClr val="accent5">
                    <a:lumMod val="50000"/>
                  </a:schemeClr>
                </a:solidFill>
                <a:latin typeface="Arial" panose="020B0604020202020204" pitchFamily="34" charset="0"/>
                <a:cs typeface="Arial" panose="020B0604020202020204" pitchFamily="34" charset="0"/>
              </a:rPr>
              <a:t>dt</a:t>
            </a:r>
            <a:r>
              <a:rPr lang="en-US" sz="1400" dirty="0">
                <a:solidFill>
                  <a:schemeClr val="accent5">
                    <a:lumMod val="50000"/>
                  </a:schemeClr>
                </a:solidFill>
                <a:latin typeface="Arial" panose="020B0604020202020204" pitchFamily="34" charset="0"/>
                <a:cs typeface="Arial" panose="020B0604020202020204" pitchFamily="34" charset="0"/>
              </a:rPr>
              <a:t> and </a:t>
            </a:r>
            <a:r>
              <a:rPr lang="en-US" sz="1400" dirty="0" err="1">
                <a:solidFill>
                  <a:schemeClr val="accent5">
                    <a:lumMod val="50000"/>
                  </a:schemeClr>
                </a:solidFill>
                <a:latin typeface="Arial" panose="020B0604020202020204" pitchFamily="34" charset="0"/>
                <a:cs typeface="Arial" panose="020B0604020202020204" pitchFamily="34" charset="0"/>
              </a:rPr>
              <a:t>dA</a:t>
            </a:r>
            <a:r>
              <a:rPr lang="en-US" sz="1400" dirty="0">
                <a:solidFill>
                  <a:schemeClr val="accent5">
                    <a:lumMod val="50000"/>
                  </a:schemeClr>
                </a:solidFill>
                <a:latin typeface="Arial" panose="020B0604020202020204" pitchFamily="34" charset="0"/>
                <a:cs typeface="Arial" panose="020B0604020202020204" pitchFamily="34" charset="0"/>
              </a:rPr>
              <a:t>/</a:t>
            </a:r>
            <a:r>
              <a:rPr lang="en-US" sz="1400" dirty="0" err="1">
                <a:solidFill>
                  <a:schemeClr val="accent5">
                    <a:lumMod val="50000"/>
                  </a:schemeClr>
                </a:solidFill>
                <a:latin typeface="Arial" panose="020B0604020202020204" pitchFamily="34" charset="0"/>
                <a:cs typeface="Arial" panose="020B0604020202020204" pitchFamily="34" charset="0"/>
              </a:rPr>
              <a:t>dt</a:t>
            </a:r>
            <a:r>
              <a:rPr lang="en-US" sz="1400" dirty="0">
                <a:solidFill>
                  <a:schemeClr val="accent5">
                    <a:lumMod val="50000"/>
                  </a:schemeClr>
                </a:solidFill>
                <a:latin typeface="Arial" panose="020B0604020202020204" pitchFamily="34" charset="0"/>
                <a:cs typeface="Arial" panose="020B0604020202020204" pitchFamily="34" charset="0"/>
              </a:rPr>
              <a:t> are both zero? </a:t>
            </a:r>
          </a:p>
        </p:txBody>
      </p:sp>
      <p:cxnSp>
        <p:nvCxnSpPr>
          <p:cNvPr id="38" name="Straight Connector 37"/>
          <p:cNvCxnSpPr/>
          <p:nvPr/>
        </p:nvCxnSpPr>
        <p:spPr>
          <a:xfrm>
            <a:off x="7376570" y="1868540"/>
            <a:ext cx="0" cy="4539337"/>
          </a:xfrm>
          <a:prstGeom prst="line">
            <a:avLst/>
          </a:prstGeom>
          <a:ln w="92075" cmpd="tri"/>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10"/>
          <a:stretch>
            <a:fillRect/>
          </a:stretch>
        </p:blipFill>
        <p:spPr>
          <a:xfrm>
            <a:off x="7436482" y="4226512"/>
            <a:ext cx="4480625" cy="2109956"/>
          </a:xfrm>
          <a:prstGeom prst="rect">
            <a:avLst/>
          </a:prstGeom>
        </p:spPr>
      </p:pic>
    </p:spTree>
    <p:extLst>
      <p:ext uri="{BB962C8B-B14F-4D97-AF65-F5344CB8AC3E}">
        <p14:creationId xmlns:p14="http://schemas.microsoft.com/office/powerpoint/2010/main" val="3879945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Exergy/Availability Balance and Efficiency for Open System </a:t>
            </a:r>
          </a:p>
        </p:txBody>
      </p:sp>
      <p:cxnSp>
        <p:nvCxnSpPr>
          <p:cNvPr id="38" name="Straight Connector 37"/>
          <p:cNvCxnSpPr/>
          <p:nvPr/>
        </p:nvCxnSpPr>
        <p:spPr>
          <a:xfrm>
            <a:off x="6661866" y="2027600"/>
            <a:ext cx="0" cy="4539337"/>
          </a:xfrm>
          <a:prstGeom prst="line">
            <a:avLst/>
          </a:prstGeom>
          <a:ln w="92075" cmpd="tri"/>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459499" y="1704161"/>
            <a:ext cx="6038850" cy="1314450"/>
          </a:xfrm>
          <a:prstGeom prst="rect">
            <a:avLst/>
          </a:prstGeom>
        </p:spPr>
      </p:pic>
      <p:pic>
        <p:nvPicPr>
          <p:cNvPr id="10" name="Picture 9"/>
          <p:cNvPicPr>
            <a:picLocks noChangeAspect="1"/>
          </p:cNvPicPr>
          <p:nvPr/>
        </p:nvPicPr>
        <p:blipFill>
          <a:blip r:embed="rId3"/>
          <a:stretch>
            <a:fillRect/>
          </a:stretch>
        </p:blipFill>
        <p:spPr>
          <a:xfrm>
            <a:off x="459499" y="3124540"/>
            <a:ext cx="4114800" cy="381000"/>
          </a:xfrm>
          <a:prstGeom prst="rect">
            <a:avLst/>
          </a:prstGeom>
        </p:spPr>
      </p:pic>
      <p:pic>
        <p:nvPicPr>
          <p:cNvPr id="11" name="Picture 10"/>
          <p:cNvPicPr>
            <a:picLocks noChangeAspect="1"/>
          </p:cNvPicPr>
          <p:nvPr/>
        </p:nvPicPr>
        <p:blipFill>
          <a:blip r:embed="rId4"/>
          <a:stretch>
            <a:fillRect/>
          </a:stretch>
        </p:blipFill>
        <p:spPr>
          <a:xfrm>
            <a:off x="637682" y="3611469"/>
            <a:ext cx="2676525" cy="685800"/>
          </a:xfrm>
          <a:prstGeom prst="rect">
            <a:avLst/>
          </a:prstGeom>
        </p:spPr>
      </p:pic>
      <p:pic>
        <p:nvPicPr>
          <p:cNvPr id="12" name="Picture 11"/>
          <p:cNvPicPr>
            <a:picLocks noChangeAspect="1"/>
          </p:cNvPicPr>
          <p:nvPr/>
        </p:nvPicPr>
        <p:blipFill>
          <a:blip r:embed="rId5"/>
          <a:stretch>
            <a:fillRect/>
          </a:stretch>
        </p:blipFill>
        <p:spPr>
          <a:xfrm>
            <a:off x="637682" y="4565103"/>
            <a:ext cx="4476750" cy="628650"/>
          </a:xfrm>
          <a:prstGeom prst="rect">
            <a:avLst/>
          </a:prstGeom>
        </p:spPr>
      </p:pic>
      <p:pic>
        <p:nvPicPr>
          <p:cNvPr id="14" name="Picture 13"/>
          <p:cNvPicPr>
            <a:picLocks noChangeAspect="1"/>
          </p:cNvPicPr>
          <p:nvPr/>
        </p:nvPicPr>
        <p:blipFill>
          <a:blip r:embed="rId6"/>
          <a:stretch>
            <a:fillRect/>
          </a:stretch>
        </p:blipFill>
        <p:spPr>
          <a:xfrm>
            <a:off x="6825384" y="1860912"/>
            <a:ext cx="5153025" cy="333375"/>
          </a:xfrm>
          <a:prstGeom prst="rect">
            <a:avLst/>
          </a:prstGeom>
        </p:spPr>
      </p:pic>
      <p:pic>
        <p:nvPicPr>
          <p:cNvPr id="20" name="Picture 19"/>
          <p:cNvPicPr>
            <a:picLocks noChangeAspect="1"/>
          </p:cNvPicPr>
          <p:nvPr/>
        </p:nvPicPr>
        <p:blipFill>
          <a:blip r:embed="rId7"/>
          <a:stretch>
            <a:fillRect/>
          </a:stretch>
        </p:blipFill>
        <p:spPr>
          <a:xfrm>
            <a:off x="7480244" y="2452877"/>
            <a:ext cx="3495675" cy="523875"/>
          </a:xfrm>
          <a:prstGeom prst="rect">
            <a:avLst/>
          </a:prstGeom>
        </p:spPr>
      </p:pic>
      <p:pic>
        <p:nvPicPr>
          <p:cNvPr id="24" name="Picture 23"/>
          <p:cNvPicPr>
            <a:picLocks noChangeAspect="1"/>
          </p:cNvPicPr>
          <p:nvPr/>
        </p:nvPicPr>
        <p:blipFill>
          <a:blip r:embed="rId8"/>
          <a:stretch>
            <a:fillRect/>
          </a:stretch>
        </p:blipFill>
        <p:spPr>
          <a:xfrm>
            <a:off x="7832342" y="3124540"/>
            <a:ext cx="2581275" cy="1390650"/>
          </a:xfrm>
          <a:prstGeom prst="rect">
            <a:avLst/>
          </a:prstGeom>
        </p:spPr>
      </p:pic>
      <p:pic>
        <p:nvPicPr>
          <p:cNvPr id="26" name="Picture 25"/>
          <p:cNvPicPr>
            <a:picLocks noChangeAspect="1"/>
          </p:cNvPicPr>
          <p:nvPr/>
        </p:nvPicPr>
        <p:blipFill>
          <a:blip r:embed="rId9"/>
          <a:stretch>
            <a:fillRect/>
          </a:stretch>
        </p:blipFill>
        <p:spPr>
          <a:xfrm>
            <a:off x="2468517" y="5545385"/>
            <a:ext cx="7896225" cy="1276350"/>
          </a:xfrm>
          <a:prstGeom prst="rect">
            <a:avLst/>
          </a:prstGeom>
          <a:ln>
            <a:solidFill>
              <a:schemeClr val="accent1"/>
            </a:solidFill>
          </a:ln>
        </p:spPr>
      </p:pic>
    </p:spTree>
    <p:extLst>
      <p:ext uri="{BB962C8B-B14F-4D97-AF65-F5344CB8AC3E}">
        <p14:creationId xmlns:p14="http://schemas.microsoft.com/office/powerpoint/2010/main" val="1464671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Thermodynamic Relations </a:t>
            </a:r>
          </a:p>
        </p:txBody>
      </p:sp>
      <p:sp>
        <p:nvSpPr>
          <p:cNvPr id="13" name="Rectangle 12"/>
          <p:cNvSpPr/>
          <p:nvPr/>
        </p:nvSpPr>
        <p:spPr>
          <a:xfrm>
            <a:off x="903890" y="1677698"/>
            <a:ext cx="10142482" cy="661720"/>
          </a:xfrm>
          <a:prstGeom prst="rect">
            <a:avLst/>
          </a:prstGeom>
        </p:spPr>
        <p:txBody>
          <a:bodyPr wrap="square">
            <a:spAutoFit/>
          </a:bodyPr>
          <a:lstStyle/>
          <a:p>
            <a:pPr>
              <a:spcBef>
                <a:spcPts val="600"/>
              </a:spcBef>
            </a:pPr>
            <a:r>
              <a:rPr lang="en-US" sz="1600" dirty="0">
                <a:solidFill>
                  <a:schemeClr val="accent5">
                    <a:lumMod val="50000"/>
                  </a:schemeClr>
                </a:solidFill>
                <a:latin typeface="Arial" panose="020B0604020202020204" pitchFamily="34" charset="0"/>
                <a:cs typeface="Arial" panose="020B0604020202020204" pitchFamily="34" charset="0"/>
              </a:rPr>
              <a:t>Measurable Properties: Which can be experimentally measures like P, T and v etc.</a:t>
            </a:r>
          </a:p>
          <a:p>
            <a:pPr>
              <a:spcBef>
                <a:spcPts val="600"/>
              </a:spcBef>
            </a:pPr>
            <a:r>
              <a:rPr lang="en-US" sz="1600" dirty="0">
                <a:solidFill>
                  <a:schemeClr val="accent5">
                    <a:lumMod val="50000"/>
                  </a:schemeClr>
                </a:solidFill>
                <a:latin typeface="Arial" panose="020B0604020202020204" pitchFamily="34" charset="0"/>
                <a:cs typeface="Arial" panose="020B0604020202020204" pitchFamily="34" charset="0"/>
              </a:rPr>
              <a:t>Evaluated properties: Calculated by using some relations using the measurable quantities, u, h and s etc. </a:t>
            </a:r>
          </a:p>
        </p:txBody>
      </p:sp>
      <p:pic>
        <p:nvPicPr>
          <p:cNvPr id="2" name="Picture 1"/>
          <p:cNvPicPr>
            <a:picLocks noChangeAspect="1"/>
          </p:cNvPicPr>
          <p:nvPr/>
        </p:nvPicPr>
        <p:blipFill rotWithShape="1">
          <a:blip r:embed="rId2"/>
          <a:srcRect t="6272" r="54635" b="3104"/>
          <a:stretch/>
        </p:blipFill>
        <p:spPr>
          <a:xfrm>
            <a:off x="396313" y="2714572"/>
            <a:ext cx="2451990" cy="2096685"/>
          </a:xfrm>
          <a:prstGeom prst="rect">
            <a:avLst/>
          </a:prstGeom>
        </p:spPr>
      </p:pic>
      <p:sp>
        <p:nvSpPr>
          <p:cNvPr id="15" name="Rectangle 6"/>
          <p:cNvSpPr>
            <a:spLocks noChangeArrowheads="1"/>
          </p:cNvSpPr>
          <p:nvPr/>
        </p:nvSpPr>
        <p:spPr bwMode="auto">
          <a:xfrm>
            <a:off x="767938" y="2415596"/>
            <a:ext cx="3069020" cy="3416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The </a:t>
            </a:r>
            <a:r>
              <a:rPr lang="en-US" altLang="en-US"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Clapeyron</a:t>
            </a:r>
            <a:r>
              <a:rPr lang="en-US" altLang="en-US"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 Equation</a:t>
            </a:r>
          </a:p>
        </p:txBody>
      </p:sp>
      <p:pic>
        <p:nvPicPr>
          <p:cNvPr id="3" name="Picture 2"/>
          <p:cNvPicPr>
            <a:picLocks noChangeAspect="1"/>
          </p:cNvPicPr>
          <p:nvPr/>
        </p:nvPicPr>
        <p:blipFill rotWithShape="1">
          <a:blip r:embed="rId3"/>
          <a:srcRect t="16547"/>
          <a:stretch/>
        </p:blipFill>
        <p:spPr>
          <a:xfrm>
            <a:off x="5892059" y="2365606"/>
            <a:ext cx="1806465" cy="697933"/>
          </a:xfrm>
          <a:prstGeom prst="rect">
            <a:avLst/>
          </a:prstGeom>
        </p:spPr>
      </p:pic>
      <p:pic>
        <p:nvPicPr>
          <p:cNvPr id="5" name="Picture 4"/>
          <p:cNvPicPr>
            <a:picLocks noChangeAspect="1"/>
          </p:cNvPicPr>
          <p:nvPr/>
        </p:nvPicPr>
        <p:blipFill>
          <a:blip r:embed="rId4"/>
          <a:stretch>
            <a:fillRect/>
          </a:stretch>
        </p:blipFill>
        <p:spPr>
          <a:xfrm>
            <a:off x="7698524" y="2372963"/>
            <a:ext cx="3737414" cy="716764"/>
          </a:xfrm>
          <a:prstGeom prst="rect">
            <a:avLst/>
          </a:prstGeom>
        </p:spPr>
      </p:pic>
      <p:pic>
        <p:nvPicPr>
          <p:cNvPr id="6" name="Picture 5"/>
          <p:cNvPicPr>
            <a:picLocks noChangeAspect="1"/>
          </p:cNvPicPr>
          <p:nvPr/>
        </p:nvPicPr>
        <p:blipFill>
          <a:blip r:embed="rId5"/>
          <a:stretch>
            <a:fillRect/>
          </a:stretch>
        </p:blipFill>
        <p:spPr>
          <a:xfrm>
            <a:off x="7615755" y="3123272"/>
            <a:ext cx="2803217" cy="800919"/>
          </a:xfrm>
          <a:prstGeom prst="rect">
            <a:avLst/>
          </a:prstGeom>
          <a:ln>
            <a:solidFill>
              <a:schemeClr val="accent1">
                <a:shade val="50000"/>
              </a:schemeClr>
            </a:solidFill>
          </a:ln>
        </p:spPr>
      </p:pic>
      <p:pic>
        <p:nvPicPr>
          <p:cNvPr id="7" name="Picture 6"/>
          <p:cNvPicPr>
            <a:picLocks noChangeAspect="1"/>
          </p:cNvPicPr>
          <p:nvPr/>
        </p:nvPicPr>
        <p:blipFill>
          <a:blip r:embed="rId6"/>
          <a:stretch>
            <a:fillRect/>
          </a:stretch>
        </p:blipFill>
        <p:spPr>
          <a:xfrm>
            <a:off x="7636976" y="4029642"/>
            <a:ext cx="2760773" cy="809486"/>
          </a:xfrm>
          <a:prstGeom prst="rect">
            <a:avLst/>
          </a:prstGeom>
          <a:ln>
            <a:solidFill>
              <a:schemeClr val="accent1">
                <a:shade val="50000"/>
              </a:schemeClr>
            </a:solidFill>
          </a:ln>
        </p:spPr>
      </p:pic>
      <p:pic>
        <p:nvPicPr>
          <p:cNvPr id="9" name="Picture 8"/>
          <p:cNvPicPr>
            <a:picLocks noChangeAspect="1"/>
          </p:cNvPicPr>
          <p:nvPr/>
        </p:nvPicPr>
        <p:blipFill>
          <a:blip r:embed="rId7"/>
          <a:stretch>
            <a:fillRect/>
          </a:stretch>
        </p:blipFill>
        <p:spPr>
          <a:xfrm>
            <a:off x="7779112" y="4944579"/>
            <a:ext cx="2476500" cy="714375"/>
          </a:xfrm>
          <a:prstGeom prst="rect">
            <a:avLst/>
          </a:prstGeom>
          <a:ln>
            <a:solidFill>
              <a:schemeClr val="accent1">
                <a:shade val="50000"/>
              </a:schemeClr>
            </a:solidFill>
          </a:ln>
        </p:spPr>
      </p:pic>
      <p:pic>
        <p:nvPicPr>
          <p:cNvPr id="21" name="Picture 20"/>
          <p:cNvPicPr>
            <a:picLocks noChangeAspect="1"/>
          </p:cNvPicPr>
          <p:nvPr/>
        </p:nvPicPr>
        <p:blipFill>
          <a:blip r:embed="rId8"/>
          <a:stretch>
            <a:fillRect/>
          </a:stretch>
        </p:blipFill>
        <p:spPr>
          <a:xfrm>
            <a:off x="3265831" y="3193975"/>
            <a:ext cx="3692017" cy="3137257"/>
          </a:xfrm>
          <a:prstGeom prst="rect">
            <a:avLst/>
          </a:prstGeom>
        </p:spPr>
      </p:pic>
      <p:pic>
        <p:nvPicPr>
          <p:cNvPr id="22" name="Picture 21"/>
          <p:cNvPicPr>
            <a:picLocks noChangeAspect="1"/>
          </p:cNvPicPr>
          <p:nvPr/>
        </p:nvPicPr>
        <p:blipFill rotWithShape="1">
          <a:blip r:embed="rId2"/>
          <a:srcRect l="49124" t="6272" r="2867" b="3104"/>
          <a:stretch/>
        </p:blipFill>
        <p:spPr>
          <a:xfrm>
            <a:off x="396313" y="4762604"/>
            <a:ext cx="2525563" cy="2040675"/>
          </a:xfrm>
          <a:prstGeom prst="rect">
            <a:avLst/>
          </a:prstGeom>
        </p:spPr>
      </p:pic>
    </p:spTree>
    <p:extLst>
      <p:ext uri="{BB962C8B-B14F-4D97-AF65-F5344CB8AC3E}">
        <p14:creationId xmlns:p14="http://schemas.microsoft.com/office/powerpoint/2010/main" val="1147445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Thermodynamic Relations </a:t>
            </a:r>
          </a:p>
        </p:txBody>
      </p:sp>
      <p:sp>
        <p:nvSpPr>
          <p:cNvPr id="15" name="Rectangle 6"/>
          <p:cNvSpPr>
            <a:spLocks noChangeArrowheads="1"/>
          </p:cNvSpPr>
          <p:nvPr/>
        </p:nvSpPr>
        <p:spPr bwMode="auto">
          <a:xfrm>
            <a:off x="767938" y="1753443"/>
            <a:ext cx="2458738" cy="3416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Volumetric </a:t>
            </a:r>
            <a:r>
              <a:rPr lang="en-US" altLang="en-US" dirty="0" err="1">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expansivity</a:t>
            </a:r>
            <a:endParaRPr lang="en-US" altLang="en-US"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689248" y="2344374"/>
            <a:ext cx="2047875" cy="828675"/>
          </a:xfrm>
          <a:prstGeom prst="rect">
            <a:avLst/>
          </a:prstGeom>
        </p:spPr>
      </p:pic>
      <p:pic>
        <p:nvPicPr>
          <p:cNvPr id="10" name="Picture 9"/>
          <p:cNvPicPr>
            <a:picLocks noChangeAspect="1"/>
          </p:cNvPicPr>
          <p:nvPr/>
        </p:nvPicPr>
        <p:blipFill>
          <a:blip r:embed="rId3"/>
          <a:stretch>
            <a:fillRect/>
          </a:stretch>
        </p:blipFill>
        <p:spPr>
          <a:xfrm>
            <a:off x="767938" y="3514725"/>
            <a:ext cx="4419600" cy="762000"/>
          </a:xfrm>
          <a:prstGeom prst="rect">
            <a:avLst/>
          </a:prstGeom>
        </p:spPr>
      </p:pic>
      <p:pic>
        <p:nvPicPr>
          <p:cNvPr id="11" name="Picture 10"/>
          <p:cNvPicPr>
            <a:picLocks noChangeAspect="1"/>
          </p:cNvPicPr>
          <p:nvPr/>
        </p:nvPicPr>
        <p:blipFill>
          <a:blip r:embed="rId4"/>
          <a:stretch>
            <a:fillRect/>
          </a:stretch>
        </p:blipFill>
        <p:spPr>
          <a:xfrm>
            <a:off x="6636297" y="2095075"/>
            <a:ext cx="3943350" cy="866775"/>
          </a:xfrm>
          <a:prstGeom prst="rect">
            <a:avLst/>
          </a:prstGeom>
        </p:spPr>
      </p:pic>
      <p:sp>
        <p:nvSpPr>
          <p:cNvPr id="12" name="Rectangle 11"/>
          <p:cNvSpPr/>
          <p:nvPr/>
        </p:nvSpPr>
        <p:spPr>
          <a:xfrm>
            <a:off x="6213861" y="1753443"/>
            <a:ext cx="4262705" cy="341632"/>
          </a:xfrm>
          <a:prstGeom prst="rect">
            <a:avLst/>
          </a:prstGeom>
          <a:gradFill>
            <a:gsLst>
              <a:gs pos="50000">
                <a:schemeClr val="accent1">
                  <a:lumMod val="5000"/>
                  <a:lumOff val="95000"/>
                </a:schemeClr>
              </a:gs>
              <a:gs pos="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txBody>
          <a:bodyPr wrap="square">
            <a:spAutoFit/>
          </a:bodyPr>
          <a:lstStyle/>
          <a:p>
            <a:pPr>
              <a:lnSpc>
                <a:spcPct val="90000"/>
              </a:lnSpc>
              <a:spcBef>
                <a:spcPts val="600"/>
              </a:spcBef>
              <a:spcAft>
                <a:spcPts val="600"/>
              </a:spcAft>
            </a:pPr>
            <a:r>
              <a:rPr lang="en-US" altLang="en-US" dirty="0">
                <a:solidFill>
                  <a:schemeClr val="accent5">
                    <a:lumMod val="50000"/>
                  </a:schemeClr>
                </a:solidFill>
                <a:latin typeface="Arial" panose="020B0604020202020204" pitchFamily="34" charset="0"/>
                <a:ea typeface="Cambria Math" panose="02040503050406030204" pitchFamily="18" charset="0"/>
                <a:cs typeface="Arial" panose="020B0604020202020204" pitchFamily="34" charset="0"/>
              </a:rPr>
              <a:t>isothermal and adiabatic compressibility</a:t>
            </a:r>
          </a:p>
        </p:txBody>
      </p:sp>
      <p:pic>
        <p:nvPicPr>
          <p:cNvPr id="14" name="Picture 13"/>
          <p:cNvPicPr>
            <a:picLocks noChangeAspect="1"/>
          </p:cNvPicPr>
          <p:nvPr/>
        </p:nvPicPr>
        <p:blipFill>
          <a:blip r:embed="rId5"/>
          <a:stretch>
            <a:fillRect/>
          </a:stretch>
        </p:blipFill>
        <p:spPr>
          <a:xfrm>
            <a:off x="6636297" y="3429000"/>
            <a:ext cx="2076450" cy="847725"/>
          </a:xfrm>
          <a:prstGeom prst="rect">
            <a:avLst/>
          </a:prstGeom>
        </p:spPr>
      </p:pic>
    </p:spTree>
    <p:extLst>
      <p:ext uri="{BB962C8B-B14F-4D97-AF65-F5344CB8AC3E}">
        <p14:creationId xmlns:p14="http://schemas.microsoft.com/office/powerpoint/2010/main" val="3750669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Joule-Thompson Coefficient</a:t>
            </a:r>
          </a:p>
        </p:txBody>
      </p:sp>
      <p:sp>
        <p:nvSpPr>
          <p:cNvPr id="16" name="Rectangle 5"/>
          <p:cNvSpPr>
            <a:spLocks noChangeArrowheads="1"/>
          </p:cNvSpPr>
          <p:nvPr/>
        </p:nvSpPr>
        <p:spPr bwMode="auto">
          <a:xfrm>
            <a:off x="627993" y="5780940"/>
            <a:ext cx="441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The temperature of a fluid may increase, decrease, or remain constant during a throttling process.</a:t>
            </a:r>
          </a:p>
        </p:txBody>
      </p:sp>
      <p:sp>
        <p:nvSpPr>
          <p:cNvPr id="17" name="Rectangle 6"/>
          <p:cNvSpPr>
            <a:spLocks noChangeArrowheads="1"/>
          </p:cNvSpPr>
          <p:nvPr/>
        </p:nvSpPr>
        <p:spPr bwMode="auto">
          <a:xfrm>
            <a:off x="4857093" y="6322801"/>
            <a:ext cx="57386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The development of an h = constant line on a P-T diagram.</a:t>
            </a:r>
          </a:p>
        </p:txBody>
      </p:sp>
      <p:pic>
        <p:nvPicPr>
          <p:cNvPr id="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38" y="2341554"/>
            <a:ext cx="1301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80" y="3084876"/>
            <a:ext cx="42894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9"/>
          <p:cNvSpPr>
            <a:spLocks noChangeArrowheads="1"/>
          </p:cNvSpPr>
          <p:nvPr/>
        </p:nvSpPr>
        <p:spPr bwMode="auto">
          <a:xfrm>
            <a:off x="627993" y="1598232"/>
            <a:ext cx="845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a:solidFill>
                  <a:schemeClr val="accent5">
                    <a:lumMod val="50000"/>
                  </a:schemeClr>
                </a:solidFill>
                <a:latin typeface="Arial" panose="020B0604020202020204" pitchFamily="34" charset="0"/>
                <a:cs typeface="Arial" panose="020B0604020202020204" pitchFamily="34" charset="0"/>
              </a:rPr>
              <a:t>The temperature behavior of a fluid during a throttling (h = constant) process is described by the Joule-Thomson coefficient</a:t>
            </a:r>
          </a:p>
        </p:txBody>
      </p:sp>
      <p:sp>
        <p:nvSpPr>
          <p:cNvPr id="21" name="Rectangle 10"/>
          <p:cNvSpPr>
            <a:spLocks noChangeArrowheads="1"/>
          </p:cNvSpPr>
          <p:nvPr/>
        </p:nvSpPr>
        <p:spPr bwMode="auto">
          <a:xfrm>
            <a:off x="9313556" y="2160023"/>
            <a:ext cx="25408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rgbClr val="CC00CC"/>
                </a:solidFill>
              </a:rPr>
              <a:t>The Joule-Thomson coefficient represents the slope of </a:t>
            </a:r>
            <a:r>
              <a:rPr lang="en-US" altLang="en-US" i="1" dirty="0">
                <a:solidFill>
                  <a:srgbClr val="CC00CC"/>
                </a:solidFill>
              </a:rPr>
              <a:t>h =</a:t>
            </a:r>
            <a:r>
              <a:rPr lang="en-US" altLang="en-US" dirty="0">
                <a:solidFill>
                  <a:srgbClr val="CC00CC"/>
                </a:solidFill>
              </a:rPr>
              <a:t> constant lines on a </a:t>
            </a:r>
            <a:r>
              <a:rPr lang="en-US" altLang="en-US" i="1" dirty="0">
                <a:solidFill>
                  <a:srgbClr val="CC00CC"/>
                </a:solidFill>
              </a:rPr>
              <a:t>T</a:t>
            </a:r>
            <a:r>
              <a:rPr lang="en-US" altLang="en-US" dirty="0">
                <a:solidFill>
                  <a:srgbClr val="CC00CC"/>
                </a:solidFill>
              </a:rPr>
              <a:t>-</a:t>
            </a:r>
            <a:r>
              <a:rPr lang="en-US" altLang="en-US" i="1" dirty="0">
                <a:solidFill>
                  <a:srgbClr val="CC00CC"/>
                </a:solidFill>
              </a:rPr>
              <a:t>P </a:t>
            </a:r>
            <a:r>
              <a:rPr lang="en-US" altLang="en-US" dirty="0">
                <a:solidFill>
                  <a:srgbClr val="CC00CC"/>
                </a:solidFill>
              </a:rPr>
              <a:t>diagram.</a:t>
            </a:r>
          </a:p>
        </p:txBody>
      </p:sp>
      <p:pic>
        <p:nvPicPr>
          <p:cNvPr id="2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97" y="4043449"/>
            <a:ext cx="41529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7544" y="2005239"/>
            <a:ext cx="3783261" cy="433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939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Joule-Thompson Coefficient</a:t>
            </a:r>
          </a:p>
        </p:txBody>
      </p:sp>
      <p:pic>
        <p:nvPicPr>
          <p:cNvPr id="11" name="Picture 2" descr="cen84959_12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64" y="1756426"/>
            <a:ext cx="4352779" cy="451858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779026" y="6297543"/>
            <a:ext cx="53822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solidFill>
                  <a:schemeClr val="accent5">
                    <a:lumMod val="50000"/>
                  </a:schemeClr>
                </a:solidFill>
                <a:latin typeface="Arial" panose="020B0604020202020204" pitchFamily="34" charset="0"/>
                <a:cs typeface="Arial" panose="020B0604020202020204" pitchFamily="34" charset="0"/>
              </a:rPr>
              <a:t>Constant-enthalpy lines of a substance on a T-P diagram.</a:t>
            </a:r>
          </a:p>
        </p:txBody>
      </p:sp>
      <p:sp>
        <p:nvSpPr>
          <p:cNvPr id="13" name="Rectangle 4"/>
          <p:cNvSpPr>
            <a:spLocks noChangeArrowheads="1"/>
          </p:cNvSpPr>
          <p:nvPr/>
        </p:nvSpPr>
        <p:spPr bwMode="auto">
          <a:xfrm>
            <a:off x="6096000" y="2017246"/>
            <a:ext cx="5841123"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A throttling process proceeds along a constant-enthalpy line in the direction of decreasing pressure, that is, from right to left. </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Therefore, the temperature of a fluid increases during a throttling process that takes place on the right-hand side of the inversion line.</a:t>
            </a:r>
          </a:p>
          <a:p>
            <a:pPr>
              <a:spcBef>
                <a:spcPts val="600"/>
              </a:spcBef>
              <a:spcAft>
                <a:spcPts val="600"/>
              </a:spcAft>
            </a:pPr>
            <a:r>
              <a:rPr lang="en-US" altLang="en-US" sz="1600" dirty="0">
                <a:solidFill>
                  <a:srgbClr val="FF0000"/>
                </a:solidFill>
                <a:latin typeface="Arial" panose="020B0604020202020204" pitchFamily="34" charset="0"/>
                <a:cs typeface="Arial" panose="020B0604020202020204" pitchFamily="34" charset="0"/>
              </a:rPr>
              <a:t>However, the fluid temperature decreases during a throttling process that takes place on the left-hand side of the inversion line. </a:t>
            </a:r>
          </a:p>
          <a:p>
            <a:pPr>
              <a:spcBef>
                <a:spcPts val="600"/>
              </a:spcBef>
              <a:spcAft>
                <a:spcPts val="600"/>
              </a:spcAft>
            </a:pPr>
            <a:r>
              <a:rPr lang="en-US" altLang="en-US" sz="1600" dirty="0">
                <a:solidFill>
                  <a:schemeClr val="accent5">
                    <a:lumMod val="50000"/>
                  </a:schemeClr>
                </a:solidFill>
                <a:latin typeface="Arial" panose="020B0604020202020204" pitchFamily="34" charset="0"/>
                <a:cs typeface="Arial" panose="020B0604020202020204" pitchFamily="34" charset="0"/>
              </a:rPr>
              <a:t>It is clear from this diagram that a cooling effect cannot be achieved by throttling unless the fluid is below its maximum inversion temperature.</a:t>
            </a:r>
          </a:p>
          <a:p>
            <a:pPr>
              <a:spcBef>
                <a:spcPts val="600"/>
              </a:spcBef>
              <a:spcAft>
                <a:spcPts val="600"/>
              </a:spcAft>
            </a:pPr>
            <a:r>
              <a:rPr lang="en-US" altLang="en-US" sz="1600" dirty="0">
                <a:solidFill>
                  <a:srgbClr val="FF0000"/>
                </a:solidFill>
                <a:latin typeface="Arial" panose="020B0604020202020204" pitchFamily="34" charset="0"/>
                <a:cs typeface="Arial" panose="020B0604020202020204" pitchFamily="34" charset="0"/>
              </a:rPr>
              <a:t>This presents a problem for substances whose maximum inversion temperature is well below room temperature.</a:t>
            </a:r>
          </a:p>
        </p:txBody>
      </p:sp>
    </p:spTree>
    <p:extLst>
      <p:ext uri="{BB962C8B-B14F-4D97-AF65-F5344CB8AC3E}">
        <p14:creationId xmlns:p14="http://schemas.microsoft.com/office/powerpoint/2010/main" val="391479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767938" y="1173500"/>
            <a:ext cx="10668000"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Joule-Thompson Coefficient</a:t>
            </a:r>
          </a:p>
        </p:txBody>
      </p:sp>
      <p:pic>
        <p:nvPicPr>
          <p:cNvPr id="2" name="Picture 1"/>
          <p:cNvPicPr>
            <a:picLocks noChangeAspect="1"/>
          </p:cNvPicPr>
          <p:nvPr/>
        </p:nvPicPr>
        <p:blipFill>
          <a:blip r:embed="rId2"/>
          <a:stretch>
            <a:fillRect/>
          </a:stretch>
        </p:blipFill>
        <p:spPr>
          <a:xfrm>
            <a:off x="767939" y="1926472"/>
            <a:ext cx="3331096" cy="779899"/>
          </a:xfrm>
          <a:prstGeom prst="rect">
            <a:avLst/>
          </a:prstGeom>
        </p:spPr>
      </p:pic>
      <p:pic>
        <p:nvPicPr>
          <p:cNvPr id="3" name="Picture 2"/>
          <p:cNvPicPr>
            <a:picLocks noChangeAspect="1"/>
          </p:cNvPicPr>
          <p:nvPr/>
        </p:nvPicPr>
        <p:blipFill>
          <a:blip r:embed="rId3"/>
          <a:stretch>
            <a:fillRect/>
          </a:stretch>
        </p:blipFill>
        <p:spPr>
          <a:xfrm>
            <a:off x="767938" y="3050048"/>
            <a:ext cx="3688447" cy="824234"/>
          </a:xfrm>
          <a:prstGeom prst="rect">
            <a:avLst/>
          </a:prstGeom>
        </p:spPr>
      </p:pic>
      <p:pic>
        <p:nvPicPr>
          <p:cNvPr id="5" name="Picture 4"/>
          <p:cNvPicPr>
            <a:picLocks noChangeAspect="1"/>
          </p:cNvPicPr>
          <p:nvPr/>
        </p:nvPicPr>
        <p:blipFill>
          <a:blip r:embed="rId4"/>
          <a:stretch>
            <a:fillRect/>
          </a:stretch>
        </p:blipFill>
        <p:spPr>
          <a:xfrm>
            <a:off x="7045216" y="1870220"/>
            <a:ext cx="4533900" cy="3657600"/>
          </a:xfrm>
          <a:prstGeom prst="rect">
            <a:avLst/>
          </a:prstGeom>
        </p:spPr>
      </p:pic>
      <p:pic>
        <p:nvPicPr>
          <p:cNvPr id="6" name="Picture 5"/>
          <p:cNvPicPr>
            <a:picLocks noChangeAspect="1"/>
          </p:cNvPicPr>
          <p:nvPr/>
        </p:nvPicPr>
        <p:blipFill>
          <a:blip r:embed="rId5"/>
          <a:stretch>
            <a:fillRect/>
          </a:stretch>
        </p:blipFill>
        <p:spPr>
          <a:xfrm>
            <a:off x="343229" y="4277726"/>
            <a:ext cx="6625130" cy="1048372"/>
          </a:xfrm>
          <a:prstGeom prst="rect">
            <a:avLst/>
          </a:prstGeom>
        </p:spPr>
      </p:pic>
      <p:sp>
        <p:nvSpPr>
          <p:cNvPr id="10" name="Rectangle 4"/>
          <p:cNvSpPr>
            <a:spLocks noChangeArrowheads="1"/>
          </p:cNvSpPr>
          <p:nvPr/>
        </p:nvSpPr>
        <p:spPr bwMode="auto">
          <a:xfrm>
            <a:off x="6632028" y="5729542"/>
            <a:ext cx="53602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5">
                    <a:lumMod val="50000"/>
                  </a:schemeClr>
                </a:solidFill>
                <a:latin typeface="Arial" panose="020B0604020202020204" pitchFamily="34" charset="0"/>
                <a:cs typeface="Arial" panose="020B0604020202020204" pitchFamily="34" charset="0"/>
              </a:rPr>
              <a:t>The temperature of an ideal gas remains constant during a throttling process since </a:t>
            </a:r>
            <a:r>
              <a:rPr lang="en-US" altLang="en-US" sz="1400" i="1" dirty="0">
                <a:solidFill>
                  <a:schemeClr val="accent5">
                    <a:lumMod val="50000"/>
                  </a:schemeClr>
                </a:solidFill>
                <a:latin typeface="Arial" panose="020B0604020202020204" pitchFamily="34" charset="0"/>
                <a:cs typeface="Arial" panose="020B0604020202020204" pitchFamily="34" charset="0"/>
              </a:rPr>
              <a:t>h =</a:t>
            </a:r>
            <a:r>
              <a:rPr lang="en-US" altLang="en-US" sz="1400" dirty="0">
                <a:solidFill>
                  <a:schemeClr val="accent5">
                    <a:lumMod val="50000"/>
                  </a:schemeClr>
                </a:solidFill>
                <a:latin typeface="Arial" panose="020B0604020202020204" pitchFamily="34" charset="0"/>
                <a:cs typeface="Arial" panose="020B0604020202020204" pitchFamily="34" charset="0"/>
              </a:rPr>
              <a:t> constant and </a:t>
            </a:r>
            <a:r>
              <a:rPr lang="en-US" altLang="en-US" sz="1400" i="1" dirty="0">
                <a:solidFill>
                  <a:schemeClr val="accent5">
                    <a:lumMod val="50000"/>
                  </a:schemeClr>
                </a:solidFill>
                <a:latin typeface="Arial" panose="020B0604020202020204" pitchFamily="34" charset="0"/>
                <a:cs typeface="Arial" panose="020B0604020202020204" pitchFamily="34" charset="0"/>
              </a:rPr>
              <a:t>T = </a:t>
            </a:r>
            <a:r>
              <a:rPr lang="en-US" altLang="en-US" sz="1400" dirty="0">
                <a:solidFill>
                  <a:schemeClr val="accent5">
                    <a:lumMod val="50000"/>
                  </a:schemeClr>
                </a:solidFill>
                <a:latin typeface="Arial" panose="020B0604020202020204" pitchFamily="34" charset="0"/>
                <a:cs typeface="Arial" panose="020B0604020202020204" pitchFamily="34" charset="0"/>
              </a:rPr>
              <a:t>constant lines on a </a:t>
            </a:r>
            <a:r>
              <a:rPr lang="en-US" altLang="en-US" sz="1400" i="1" dirty="0">
                <a:solidFill>
                  <a:schemeClr val="accent5">
                    <a:lumMod val="50000"/>
                  </a:schemeClr>
                </a:solidFill>
                <a:latin typeface="Arial" panose="020B0604020202020204" pitchFamily="34" charset="0"/>
                <a:cs typeface="Arial" panose="020B0604020202020204" pitchFamily="34" charset="0"/>
              </a:rPr>
              <a:t>T</a:t>
            </a:r>
            <a:r>
              <a:rPr lang="en-US" altLang="en-US" sz="1400" dirty="0">
                <a:solidFill>
                  <a:schemeClr val="accent5">
                    <a:lumMod val="50000"/>
                  </a:schemeClr>
                </a:solidFill>
                <a:latin typeface="Arial" panose="020B0604020202020204" pitchFamily="34" charset="0"/>
                <a:cs typeface="Arial" panose="020B0604020202020204" pitchFamily="34" charset="0"/>
              </a:rPr>
              <a:t>-</a:t>
            </a:r>
            <a:r>
              <a:rPr lang="en-US" altLang="en-US" sz="1400" i="1" dirty="0">
                <a:solidFill>
                  <a:schemeClr val="accent5">
                    <a:lumMod val="50000"/>
                  </a:schemeClr>
                </a:solidFill>
                <a:latin typeface="Arial" panose="020B0604020202020204" pitchFamily="34" charset="0"/>
                <a:cs typeface="Arial" panose="020B0604020202020204" pitchFamily="34" charset="0"/>
              </a:rPr>
              <a:t>P </a:t>
            </a:r>
            <a:r>
              <a:rPr lang="en-US" altLang="en-US" sz="1400" dirty="0">
                <a:solidFill>
                  <a:schemeClr val="accent5">
                    <a:lumMod val="50000"/>
                  </a:schemeClr>
                </a:solidFill>
                <a:latin typeface="Arial" panose="020B0604020202020204" pitchFamily="34" charset="0"/>
                <a:cs typeface="Arial" panose="020B0604020202020204" pitchFamily="34" charset="0"/>
              </a:rPr>
              <a:t>diagram coincide.</a:t>
            </a:r>
          </a:p>
        </p:txBody>
      </p:sp>
    </p:spTree>
    <p:extLst>
      <p:ext uri="{BB962C8B-B14F-4D97-AF65-F5344CB8AC3E}">
        <p14:creationId xmlns:p14="http://schemas.microsoft.com/office/powerpoint/2010/main" val="1551746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122057" y="2599736"/>
            <a:ext cx="3947886" cy="1658529"/>
          </a:xfrm>
          <a:prstGeom prst="cloud">
            <a:avLst/>
          </a:prstGeom>
          <a:gradFill flip="none" rotWithShape="1">
            <a:gsLst>
              <a:gs pos="100000">
                <a:srgbClr val="2F5597"/>
              </a:gs>
              <a:gs pos="53000">
                <a:schemeClr val="bg1"/>
              </a:gs>
              <a:gs pos="0">
                <a:srgbClr val="2F5597"/>
              </a:gs>
            </a:gsLst>
            <a:lin ang="0" scaled="1"/>
            <a:tileRect/>
          </a:gradFill>
          <a:ln>
            <a:solidFill>
              <a:schemeClr val="tx1">
                <a:lumMod val="75000"/>
                <a:lumOff val="25000"/>
              </a:schemeClr>
            </a:solidFill>
          </a:ln>
          <a:effectLst>
            <a:outerShdw blurRad="50800" dist="38100" dir="16200000" rotWithShape="0">
              <a:prstClr val="black">
                <a:alpha val="40000"/>
              </a:prstClr>
            </a:outerShdw>
          </a:effectLst>
        </p:spPr>
        <p:txBody>
          <a:bodyPr wrap="square" anchor="ctr" anchorCtr="0">
            <a:spAutoFit/>
          </a:bodyPr>
          <a:lstStyle/>
          <a:p>
            <a:pPr>
              <a:spcBef>
                <a:spcPts val="300"/>
              </a:spcBef>
              <a:spcAft>
                <a:spcPts val="300"/>
              </a:spcAft>
            </a:pP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a:t>
            </a:r>
            <a:b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b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29274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73164" y="117053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Properties, State and Process</a:t>
            </a:r>
          </a:p>
        </p:txBody>
      </p:sp>
      <p:sp>
        <p:nvSpPr>
          <p:cNvPr id="15" name="Rectangle 14"/>
          <p:cNvSpPr/>
          <p:nvPr/>
        </p:nvSpPr>
        <p:spPr>
          <a:xfrm>
            <a:off x="423652" y="1610260"/>
            <a:ext cx="7368287" cy="4431983"/>
          </a:xfrm>
          <a:prstGeom prst="rect">
            <a:avLst/>
          </a:prstGeom>
        </p:spPr>
        <p:txBody>
          <a:bodyPr wrap="square">
            <a:spAutoFit/>
          </a:bodyPr>
          <a:lstStyle/>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Thermodynamic Properties</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Macroscopic characteristics of a system like mass, energy, pressure, temperature and volume/density etc.</a:t>
            </a:r>
          </a:p>
          <a:p>
            <a:pPr>
              <a:spcAft>
                <a:spcPts val="600"/>
              </a:spcAft>
            </a:pPr>
            <a:r>
              <a:rPr lang="en-US" sz="1600"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Extensive Properties</a:t>
            </a: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depends on extent of the matter (mass) like Total energy, mass and volume etc.</a:t>
            </a:r>
          </a:p>
          <a:p>
            <a:pPr>
              <a:spcAft>
                <a:spcPts val="600"/>
              </a:spcAft>
            </a:pPr>
            <a:r>
              <a:rPr lang="en-US" sz="1600"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Intensive properties</a:t>
            </a: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intrinsic/inherent nature of matter, i.e., independent of quantity of matter/mass like Pressure (P), Temperature (T) and density (</a:t>
            </a:r>
            <a:r>
              <a:rPr lang="el-GR"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ρ</a:t>
            </a: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a:spcBef>
                <a:spcPts val="600"/>
              </a:spcBef>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Thermodynamic State</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Condition of a system as described by its macroscopic properties; independent of history of system</a:t>
            </a:r>
          </a:p>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Thermodynamic Process</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Successive transformation from one state to other state</a:t>
            </a:r>
          </a:p>
          <a:p>
            <a:pPr>
              <a:spcAft>
                <a:spcPts val="600"/>
              </a:spcAft>
            </a:pPr>
            <a:r>
              <a:rPr lang="en-US"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Thermodynamic Equilibrium</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Thermal equilibrium (b) Mechanical equilibrium (c) Chemical equilibrium</a:t>
            </a:r>
          </a:p>
        </p:txBody>
      </p:sp>
      <p:pic>
        <p:nvPicPr>
          <p:cNvPr id="19458" name="Picture 2" descr="Related image"/>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0064" r="6994"/>
          <a:stretch/>
        </p:blipFill>
        <p:spPr bwMode="auto">
          <a:xfrm>
            <a:off x="8759751" y="1630065"/>
            <a:ext cx="2852530" cy="179893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lated image"/>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 t="3316" r="913" b="8662"/>
          <a:stretch/>
        </p:blipFill>
        <p:spPr bwMode="auto">
          <a:xfrm>
            <a:off x="8759751" y="3634129"/>
            <a:ext cx="3237256" cy="123245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417573" y="3494729"/>
            <a:ext cx="4579434" cy="3083442"/>
            <a:chOff x="5886538" y="3634129"/>
            <a:chExt cx="4579434" cy="3083442"/>
          </a:xfrm>
        </p:grpSpPr>
        <p:pic>
          <p:nvPicPr>
            <p:cNvPr id="19462" name="Picture 6" descr="Related image"/>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5624" t="21304" r="12864" b="5517"/>
            <a:stretch/>
          </p:blipFill>
          <p:spPr bwMode="auto">
            <a:xfrm>
              <a:off x="5886538" y="3634129"/>
              <a:ext cx="4579434" cy="3083442"/>
            </a:xfrm>
            <a:prstGeom prst="rect">
              <a:avLst/>
            </a:prstGeom>
            <a:noFill/>
            <a:extLst>
              <a:ext uri="{909E8E84-426E-40DD-AFC4-6F175D3DCCD1}">
                <a14:hiddenFill xmlns:a14="http://schemas.microsoft.com/office/drawing/2010/main">
                  <a:solidFill>
                    <a:srgbClr val="FFFFFF"/>
                  </a:solidFill>
                </a14:hiddenFill>
              </a:ext>
            </a:extLst>
          </p:spPr>
        </p:pic>
        <p:sp>
          <p:nvSpPr>
            <p:cNvPr id="19" name="Subtitle 8"/>
            <p:cNvSpPr txBox="1">
              <a:spLocks/>
            </p:cNvSpPr>
            <p:nvPr/>
          </p:nvSpPr>
          <p:spPr>
            <a:xfrm>
              <a:off x="8179862" y="3918786"/>
              <a:ext cx="687682"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err="1">
                  <a:solidFill>
                    <a:schemeClr val="accent5">
                      <a:lumMod val="50000"/>
                    </a:schemeClr>
                  </a:solidFill>
                  <a:latin typeface="Arial" panose="020B0604020202020204" pitchFamily="34" charset="0"/>
                  <a:cs typeface="Arial" panose="020B0604020202020204" pitchFamily="34" charset="0"/>
                </a:rPr>
                <a:t>dT</a:t>
              </a:r>
              <a:r>
                <a:rPr lang="en-US" sz="1400" dirty="0">
                  <a:solidFill>
                    <a:schemeClr val="accent5">
                      <a:lumMod val="50000"/>
                    </a:schemeClr>
                  </a:solidFill>
                  <a:latin typeface="Arial" panose="020B0604020202020204" pitchFamily="34" charset="0"/>
                  <a:cs typeface="Arial" panose="020B0604020202020204" pitchFamily="34" charset="0"/>
                </a:rPr>
                <a:t> = 0</a:t>
              </a:r>
            </a:p>
          </p:txBody>
        </p:sp>
        <p:sp>
          <p:nvSpPr>
            <p:cNvPr id="20" name="Subtitle 8"/>
            <p:cNvSpPr txBox="1">
              <a:spLocks/>
            </p:cNvSpPr>
            <p:nvPr/>
          </p:nvSpPr>
          <p:spPr>
            <a:xfrm>
              <a:off x="8293388" y="4671222"/>
              <a:ext cx="733647"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err="1">
                  <a:solidFill>
                    <a:schemeClr val="accent5">
                      <a:lumMod val="50000"/>
                    </a:schemeClr>
                  </a:solidFill>
                  <a:latin typeface="Arial" panose="020B0604020202020204" pitchFamily="34" charset="0"/>
                  <a:cs typeface="Arial" panose="020B0604020202020204" pitchFamily="34" charset="0"/>
                </a:rPr>
                <a:t>dP</a:t>
              </a:r>
              <a:r>
                <a:rPr lang="en-US" sz="1400" dirty="0">
                  <a:solidFill>
                    <a:schemeClr val="accent5">
                      <a:lumMod val="50000"/>
                    </a:schemeClr>
                  </a:solidFill>
                  <a:latin typeface="Arial" panose="020B0604020202020204" pitchFamily="34" charset="0"/>
                  <a:cs typeface="Arial" panose="020B0604020202020204" pitchFamily="34" charset="0"/>
                </a:rPr>
                <a:t> = 0</a:t>
              </a:r>
            </a:p>
          </p:txBody>
        </p:sp>
        <p:sp>
          <p:nvSpPr>
            <p:cNvPr id="21" name="Subtitle 8"/>
            <p:cNvSpPr txBox="1">
              <a:spLocks/>
            </p:cNvSpPr>
            <p:nvPr/>
          </p:nvSpPr>
          <p:spPr>
            <a:xfrm>
              <a:off x="8148090" y="6142053"/>
              <a:ext cx="733647" cy="286232"/>
            </a:xfrm>
            <a:prstGeom prst="rect">
              <a:avLst/>
            </a:prstGeom>
          </p:spPr>
          <p:txBody>
            <a:bodyPr wrap="square" anchor="ctr"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solidFill>
                    <a:schemeClr val="accent5">
                      <a:lumMod val="50000"/>
                    </a:schemeClr>
                  </a:solidFill>
                  <a:latin typeface="Arial" panose="020B0604020202020204" pitchFamily="34" charset="0"/>
                  <a:cs typeface="Arial" panose="020B0604020202020204" pitchFamily="34" charset="0"/>
                </a:rPr>
                <a:t>d</a:t>
              </a:r>
              <a:r>
                <a:rPr lang="el-GR" sz="1400" dirty="0">
                  <a:solidFill>
                    <a:schemeClr val="accent5">
                      <a:lumMod val="50000"/>
                    </a:schemeClr>
                  </a:solidFill>
                  <a:latin typeface="Arial" panose="020B0604020202020204" pitchFamily="34" charset="0"/>
                  <a:cs typeface="Arial" panose="020B0604020202020204" pitchFamily="34" charset="0"/>
                </a:rPr>
                <a:t>μ</a:t>
              </a:r>
              <a:r>
                <a:rPr lang="en-US" sz="1400" dirty="0">
                  <a:solidFill>
                    <a:schemeClr val="accent5">
                      <a:lumMod val="50000"/>
                    </a:schemeClr>
                  </a:solidFill>
                  <a:latin typeface="Arial" panose="020B0604020202020204" pitchFamily="34" charset="0"/>
                  <a:cs typeface="Arial" panose="020B0604020202020204" pitchFamily="34" charset="0"/>
                </a:rPr>
                <a:t> = 0</a:t>
              </a:r>
            </a:p>
          </p:txBody>
        </p:sp>
      </p:grpSp>
      <p:pic>
        <p:nvPicPr>
          <p:cNvPr id="3" name="Picture 2"/>
          <p:cNvPicPr>
            <a:picLocks noChangeAspect="1"/>
          </p:cNvPicPr>
          <p:nvPr/>
        </p:nvPicPr>
        <p:blipFill rotWithShape="1">
          <a:blip r:embed="rId5"/>
          <a:srcRect b="14078"/>
          <a:stretch/>
        </p:blipFill>
        <p:spPr>
          <a:xfrm>
            <a:off x="785590" y="5998579"/>
            <a:ext cx="6644409" cy="719506"/>
          </a:xfrm>
          <a:prstGeom prst="rect">
            <a:avLst/>
          </a:prstGeom>
        </p:spPr>
      </p:pic>
    </p:spTree>
    <p:extLst>
      <p:ext uri="{BB962C8B-B14F-4D97-AF65-F5344CB8AC3E}">
        <p14:creationId xmlns:p14="http://schemas.microsoft.com/office/powerpoint/2010/main" val="13446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7"/>
          <p:cNvSpPr txBox="1">
            <a:spLocks/>
          </p:cNvSpPr>
          <p:nvPr/>
        </p:nvSpPr>
        <p:spPr>
          <a:xfrm>
            <a:off x="4267380" y="3637970"/>
            <a:ext cx="6263631" cy="424732"/>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Total Energy is contained/stored in a system</a:t>
            </a:r>
          </a:p>
        </p:txBody>
      </p:sp>
      <p:sp>
        <p:nvSpPr>
          <p:cNvPr id="22" name="Down Arrow Callout 21"/>
          <p:cNvSpPr/>
          <p:nvPr/>
        </p:nvSpPr>
        <p:spPr>
          <a:xfrm>
            <a:off x="4163287" y="1778532"/>
            <a:ext cx="6367724" cy="1280160"/>
          </a:xfrm>
          <a:prstGeom prst="down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own Arrow Callout 1"/>
          <p:cNvSpPr/>
          <p:nvPr/>
        </p:nvSpPr>
        <p:spPr>
          <a:xfrm>
            <a:off x="2465257" y="1830949"/>
            <a:ext cx="933651" cy="1280160"/>
          </a:xfrm>
          <a:prstGeom prst="down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767228" y="1145482"/>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Energy and Energy in Transfer (Heat and Work)</a:t>
            </a:r>
          </a:p>
        </p:txBody>
      </p:sp>
      <p:sp>
        <p:nvSpPr>
          <p:cNvPr id="19" name="Rectangle 18"/>
          <p:cNvSpPr/>
          <p:nvPr/>
        </p:nvSpPr>
        <p:spPr>
          <a:xfrm>
            <a:off x="767227" y="1778532"/>
            <a:ext cx="9685809" cy="692497"/>
          </a:xfrm>
          <a:prstGeom prst="rect">
            <a:avLst/>
          </a:prstGeom>
        </p:spPr>
        <p:txBody>
          <a:bodyPr wrap="square">
            <a:spAutoFit/>
          </a:bodyPr>
          <a:lstStyle/>
          <a:p>
            <a:pPr>
              <a:spcAft>
                <a:spcPts val="600"/>
              </a:spcAft>
            </a:pPr>
            <a:r>
              <a:rPr lang="en-US"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	= 	U	+	½mv</a:t>
            </a:r>
            <a:r>
              <a:rPr lang="en-US" b="1" baseline="300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 </a:t>
            </a:r>
            <a:r>
              <a:rPr lang="en-US"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en-US" b="1" dirty="0" err="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mgz</a:t>
            </a:r>
            <a:r>
              <a:rPr lang="en-US"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……(electric, magnetic…..)</a:t>
            </a:r>
            <a:r>
              <a:rPr lang="en-US" b="1" baseline="300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Total Energy	Internal Energy	KE		PE</a:t>
            </a:r>
          </a:p>
        </p:txBody>
      </p:sp>
      <p:sp>
        <p:nvSpPr>
          <p:cNvPr id="21" name="Rectangle 20"/>
          <p:cNvSpPr/>
          <p:nvPr/>
        </p:nvSpPr>
        <p:spPr>
          <a:xfrm>
            <a:off x="2054500" y="3111109"/>
            <a:ext cx="2014066" cy="3277820"/>
          </a:xfrm>
          <a:prstGeom prst="rect">
            <a:avLst/>
          </a:prstGeom>
        </p:spPr>
        <p:txBody>
          <a:bodyPr wrap="square">
            <a:spAutoFit/>
          </a:bodyPr>
          <a:lstStyle/>
          <a:p>
            <a:pPr algn="ctr">
              <a:spcAft>
                <a:spcPts val="600"/>
              </a:spcAft>
            </a:pPr>
            <a:r>
              <a:rPr lang="en-US" sz="1600"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Microscopic origin </a:t>
            </a: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part of it is associated with KE of molecules known as </a:t>
            </a:r>
            <a:r>
              <a:rPr lang="en-US" sz="1600"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Sensible energy</a:t>
            </a:r>
          </a:p>
          <a:p>
            <a:pPr algn="ctr">
              <a:spcAft>
                <a:spcPts val="600"/>
              </a:spcAft>
            </a:pPr>
            <a:endParaRPr lang="en-US" sz="1600"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Part of it is associated with binding forces such as molecular and atomic bond</a:t>
            </a:r>
          </a:p>
          <a:p>
            <a:pPr algn="ctr">
              <a:spcAft>
                <a:spcPts val="600"/>
              </a:spcAft>
            </a:pPr>
            <a:r>
              <a:rPr lang="en-US" sz="1600"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Latent Energy</a:t>
            </a:r>
          </a:p>
        </p:txBody>
      </p:sp>
      <p:sp>
        <p:nvSpPr>
          <p:cNvPr id="23" name="Rectangle 22"/>
          <p:cNvSpPr/>
          <p:nvPr/>
        </p:nvSpPr>
        <p:spPr>
          <a:xfrm>
            <a:off x="6573418" y="3097733"/>
            <a:ext cx="1913036" cy="338554"/>
          </a:xfrm>
          <a:prstGeom prst="rect">
            <a:avLst/>
          </a:prstGeom>
        </p:spPr>
        <p:txBody>
          <a:bodyPr wrap="square">
            <a:spAutoFit/>
          </a:bodyPr>
          <a:lstStyle/>
          <a:p>
            <a:pPr>
              <a:spcAft>
                <a:spcPts val="6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Macroscopic origin</a:t>
            </a:r>
          </a:p>
        </p:txBody>
      </p:sp>
      <p:pic>
        <p:nvPicPr>
          <p:cNvPr id="15" name="Picture 14"/>
          <p:cNvPicPr>
            <a:picLocks noChangeAspect="1"/>
          </p:cNvPicPr>
          <p:nvPr/>
        </p:nvPicPr>
        <p:blipFill rotWithShape="1">
          <a:blip r:embed="rId2"/>
          <a:srcRect r="4134"/>
          <a:stretch/>
        </p:blipFill>
        <p:spPr>
          <a:xfrm>
            <a:off x="290614" y="2679347"/>
            <a:ext cx="1854097" cy="3748409"/>
          </a:xfrm>
          <a:prstGeom prst="rect">
            <a:avLst/>
          </a:prstGeom>
          <a:ln>
            <a:solidFill>
              <a:schemeClr val="accent1">
                <a:shade val="50000"/>
              </a:schemeClr>
            </a:solidFill>
          </a:ln>
        </p:spPr>
      </p:pic>
      <p:sp>
        <p:nvSpPr>
          <p:cNvPr id="30" name="Title 7"/>
          <p:cNvSpPr txBox="1">
            <a:spLocks/>
          </p:cNvSpPr>
          <p:nvPr/>
        </p:nvSpPr>
        <p:spPr>
          <a:xfrm>
            <a:off x="4267379" y="5107040"/>
            <a:ext cx="6263631" cy="1281889"/>
          </a:xfrm>
          <a:prstGeom prst="rect">
            <a:avLst/>
          </a:prstGeo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Energy interaction / Energy in transit</a:t>
            </a:r>
          </a:p>
          <a:p>
            <a:pPr algn="l">
              <a:spcBef>
                <a:spcPts val="300"/>
              </a:spcBef>
              <a:spcAft>
                <a:spcPts val="3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For a system, Heat (Q), work (W) and mass (m)</a:t>
            </a:r>
          </a:p>
          <a:p>
            <a:pPr algn="l">
              <a:spcBef>
                <a:spcPts val="300"/>
              </a:spcBef>
              <a:spcAft>
                <a:spcPts val="3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Heat (Q): driving potential is temperature difference</a:t>
            </a:r>
          </a:p>
          <a:p>
            <a:pPr algn="l">
              <a:spcBef>
                <a:spcPts val="300"/>
              </a:spcBef>
              <a:spcAft>
                <a:spcPts val="300"/>
              </a:spcAft>
            </a:pPr>
            <a:r>
              <a:rPr lang="en-US" sz="16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Work (W): if the interaction is not heat then its work</a:t>
            </a:r>
          </a:p>
        </p:txBody>
      </p:sp>
    </p:spTree>
    <p:extLst>
      <p:ext uri="{BB962C8B-B14F-4D97-AF65-F5344CB8AC3E}">
        <p14:creationId xmlns:p14="http://schemas.microsoft.com/office/powerpoint/2010/main" val="415795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72980" y="1188014"/>
            <a:ext cx="10668000" cy="424732"/>
          </a:xfrm>
          <a:gradFill flip="none" rotWithShape="1">
            <a:gsLst>
              <a:gs pos="100000">
                <a:schemeClr val="accent5">
                  <a:lumMod val="40000"/>
                  <a:lumOff val="60000"/>
                </a:schemeClr>
              </a:gs>
              <a:gs pos="53000">
                <a:schemeClr val="bg1"/>
              </a:gs>
              <a:gs pos="0">
                <a:schemeClr val="accent5">
                  <a:lumMod val="40000"/>
                  <a:lumOff val="60000"/>
                </a:schemeClr>
              </a:gs>
            </a:gsLst>
            <a:lin ang="0" scaled="1"/>
            <a:tileRect/>
          </a:gradFill>
        </p:spPr>
        <p:txBody>
          <a:bodyPr wrap="square" anchor="ctr" anchorCtr="0">
            <a:spAutoFit/>
          </a:bodyPr>
          <a:lstStyle/>
          <a:p>
            <a:r>
              <a:rPr lang="en-U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Understanding the Interactions through Heat and Work</a:t>
            </a:r>
          </a:p>
        </p:txBody>
      </p:sp>
      <p:pic>
        <p:nvPicPr>
          <p:cNvPr id="3" name="Picture 2"/>
          <p:cNvPicPr>
            <a:picLocks noChangeAspect="1"/>
          </p:cNvPicPr>
          <p:nvPr/>
        </p:nvPicPr>
        <p:blipFill>
          <a:blip r:embed="rId2"/>
          <a:stretch>
            <a:fillRect/>
          </a:stretch>
        </p:blipFill>
        <p:spPr>
          <a:xfrm>
            <a:off x="636500" y="1721713"/>
            <a:ext cx="1647825" cy="1819275"/>
          </a:xfrm>
          <a:prstGeom prst="rect">
            <a:avLst/>
          </a:prstGeom>
        </p:spPr>
      </p:pic>
      <p:pic>
        <p:nvPicPr>
          <p:cNvPr id="4" name="Picture 3"/>
          <p:cNvPicPr>
            <a:picLocks noChangeAspect="1"/>
          </p:cNvPicPr>
          <p:nvPr/>
        </p:nvPicPr>
        <p:blipFill rotWithShape="1">
          <a:blip r:embed="rId3"/>
          <a:srcRect t="1814"/>
          <a:stretch/>
        </p:blipFill>
        <p:spPr>
          <a:xfrm>
            <a:off x="4347821" y="1774724"/>
            <a:ext cx="1695450" cy="1842376"/>
          </a:xfrm>
          <a:prstGeom prst="rect">
            <a:avLst/>
          </a:prstGeom>
        </p:spPr>
      </p:pic>
      <p:sp>
        <p:nvSpPr>
          <p:cNvPr id="10" name="Rectangle 9"/>
          <p:cNvSpPr/>
          <p:nvPr/>
        </p:nvSpPr>
        <p:spPr>
          <a:xfrm>
            <a:off x="403507" y="3484139"/>
            <a:ext cx="2113809" cy="738664"/>
          </a:xfrm>
          <a:prstGeom prst="rect">
            <a:avLst/>
          </a:prstGeom>
        </p:spPr>
        <p:txBody>
          <a:bodyPr wrap="square">
            <a:spAutoFit/>
          </a:bodyPr>
          <a:lstStyle/>
          <a:p>
            <a:pPr>
              <a:spcAft>
                <a:spcPts val="600"/>
              </a:spcAft>
            </a:pPr>
            <a:r>
              <a:rPr lang="en-US" sz="14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When heating element is included within the system boundary</a:t>
            </a:r>
          </a:p>
        </p:txBody>
      </p:sp>
      <p:sp>
        <p:nvSpPr>
          <p:cNvPr id="11" name="Rectangle 10"/>
          <p:cNvSpPr/>
          <p:nvPr/>
        </p:nvSpPr>
        <p:spPr>
          <a:xfrm>
            <a:off x="4196632" y="3564089"/>
            <a:ext cx="1994904" cy="738664"/>
          </a:xfrm>
          <a:prstGeom prst="rect">
            <a:avLst/>
          </a:prstGeom>
        </p:spPr>
        <p:txBody>
          <a:bodyPr wrap="square">
            <a:spAutoFit/>
          </a:bodyPr>
          <a:lstStyle/>
          <a:p>
            <a:pPr>
              <a:spcAft>
                <a:spcPts val="600"/>
              </a:spcAft>
            </a:pPr>
            <a:r>
              <a:rPr lang="en-US" sz="1400"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When heating element is excluded from the system boundary</a:t>
            </a:r>
          </a:p>
        </p:txBody>
      </p:sp>
      <p:grpSp>
        <p:nvGrpSpPr>
          <p:cNvPr id="14" name="Group 13"/>
          <p:cNvGrpSpPr/>
          <p:nvPr/>
        </p:nvGrpSpPr>
        <p:grpSpPr>
          <a:xfrm>
            <a:off x="2284325" y="2002923"/>
            <a:ext cx="2055663" cy="1561166"/>
            <a:chOff x="2284325" y="2002923"/>
            <a:chExt cx="2055663" cy="1561166"/>
          </a:xfrm>
        </p:grpSpPr>
        <p:sp>
          <p:nvSpPr>
            <p:cNvPr id="13" name="Left-Right Arrow 12"/>
            <p:cNvSpPr/>
            <p:nvPr/>
          </p:nvSpPr>
          <p:spPr>
            <a:xfrm>
              <a:off x="2284325" y="2572702"/>
              <a:ext cx="2055663" cy="416158"/>
            </a:xfrm>
            <a:prstGeom prst="leftRightArrow">
              <a:avLst/>
            </a:prstGeom>
            <a:solidFill>
              <a:srgbClr val="F1F4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668505" y="2002923"/>
              <a:ext cx="1508185" cy="1561166"/>
              <a:chOff x="7546224" y="2060811"/>
              <a:chExt cx="1515889" cy="1480177"/>
            </a:xfrm>
          </p:grpSpPr>
          <p:sp>
            <p:nvSpPr>
              <p:cNvPr id="6" name="Explosion 2 5"/>
              <p:cNvSpPr/>
              <p:nvPr/>
            </p:nvSpPr>
            <p:spPr>
              <a:xfrm>
                <a:off x="7546224" y="2060811"/>
                <a:ext cx="1515889" cy="1480177"/>
              </a:xfrm>
              <a:prstGeom prst="irregularSeal2">
                <a:avLst/>
              </a:prstGeom>
              <a:solidFill>
                <a:srgbClr val="F1F4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006399" y="2446684"/>
                <a:ext cx="591692" cy="861774"/>
              </a:xfrm>
              <a:prstGeom prst="rect">
                <a:avLst/>
              </a:prstGeom>
            </p:spPr>
            <p:txBody>
              <a:bodyPr wrap="square">
                <a:spAutoFit/>
              </a:bodyPr>
              <a:lstStyle/>
              <a:p>
                <a:r>
                  <a:rPr lang="en-IN"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 </a:t>
                </a:r>
              </a:p>
              <a:p>
                <a:r>
                  <a:rPr lang="en-IN"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or</a:t>
                </a:r>
              </a:p>
              <a:p>
                <a:r>
                  <a:rPr lang="en-IN" sz="16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 </a:t>
                </a:r>
                <a:endParaRPr lang="en-US" sz="1600" dirty="0"/>
              </a:p>
            </p:txBody>
          </p:sp>
        </p:grpSp>
      </p:grpSp>
      <p:grpSp>
        <p:nvGrpSpPr>
          <p:cNvPr id="19" name="Group 18"/>
          <p:cNvGrpSpPr/>
          <p:nvPr/>
        </p:nvGrpSpPr>
        <p:grpSpPr>
          <a:xfrm rot="1495503">
            <a:off x="72099" y="1971727"/>
            <a:ext cx="947353" cy="550184"/>
            <a:chOff x="2612278" y="4645534"/>
            <a:chExt cx="1267491" cy="599480"/>
          </a:xfrm>
        </p:grpSpPr>
        <p:sp>
          <p:nvSpPr>
            <p:cNvPr id="18" name="Notched Right Arrow 17"/>
            <p:cNvSpPr/>
            <p:nvPr/>
          </p:nvSpPr>
          <p:spPr>
            <a:xfrm>
              <a:off x="2612278" y="4645534"/>
              <a:ext cx="1197710" cy="599480"/>
            </a:xfrm>
            <a:prstGeom prst="notchedRightArrow">
              <a:avLst/>
            </a:prstGeom>
            <a:gradFill>
              <a:gsLst>
                <a:gs pos="0">
                  <a:schemeClr val="accent1">
                    <a:lumMod val="5000"/>
                    <a:lumOff val="95000"/>
                  </a:schemeClr>
                </a:gs>
                <a:gs pos="100000">
                  <a:schemeClr val="accent1">
                    <a:lumMod val="30000"/>
                    <a:lumOff val="70000"/>
                  </a:scheme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673416" y="4791386"/>
              <a:ext cx="1206353" cy="301818"/>
            </a:xfrm>
            <a:prstGeom prst="rect">
              <a:avLst/>
            </a:prstGeom>
          </p:spPr>
          <p:txBody>
            <a:bodyPr wrap="none">
              <a:spAutoFit/>
            </a:bodyPr>
            <a:lstStyle/>
            <a:p>
              <a:r>
                <a:rPr lang="en-IN" sz="12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Work (W) </a:t>
              </a:r>
            </a:p>
          </p:txBody>
        </p:sp>
      </p:grpSp>
      <p:grpSp>
        <p:nvGrpSpPr>
          <p:cNvPr id="22" name="Group 21"/>
          <p:cNvGrpSpPr/>
          <p:nvPr/>
        </p:nvGrpSpPr>
        <p:grpSpPr>
          <a:xfrm rot="19676861" flipH="1">
            <a:off x="5657017" y="1978877"/>
            <a:ext cx="909456" cy="550184"/>
            <a:chOff x="2612278" y="4645534"/>
            <a:chExt cx="1216787" cy="599480"/>
          </a:xfrm>
        </p:grpSpPr>
        <p:sp>
          <p:nvSpPr>
            <p:cNvPr id="23" name="Notched Right Arrow 22"/>
            <p:cNvSpPr/>
            <p:nvPr/>
          </p:nvSpPr>
          <p:spPr>
            <a:xfrm>
              <a:off x="2612278" y="4645534"/>
              <a:ext cx="1197710" cy="599480"/>
            </a:xfrm>
            <a:prstGeom prst="notchedRightArrow">
              <a:avLst/>
            </a:prstGeom>
            <a:gradFill flip="none" rotWithShape="1">
              <a:gsLst>
                <a:gs pos="0">
                  <a:schemeClr val="accent1">
                    <a:lumMod val="5000"/>
                    <a:lumOff val="95000"/>
                  </a:schemeClr>
                </a:gs>
                <a:gs pos="100000">
                  <a:schemeClr val="accent1">
                    <a:lumMod val="30000"/>
                    <a:lumOff val="7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24114" y="4791385"/>
              <a:ext cx="1104951" cy="301818"/>
            </a:xfrm>
            <a:prstGeom prst="rect">
              <a:avLst/>
            </a:prstGeom>
          </p:spPr>
          <p:txBody>
            <a:bodyPr wrap="none">
              <a:spAutoFit/>
            </a:bodyPr>
            <a:lstStyle/>
            <a:p>
              <a:r>
                <a:rPr lang="en-IN" sz="12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Heat (Q) </a:t>
              </a:r>
            </a:p>
          </p:txBody>
        </p:sp>
      </p:grpSp>
      <p:sp>
        <p:nvSpPr>
          <p:cNvPr id="25" name="Rectangle 24"/>
          <p:cNvSpPr/>
          <p:nvPr/>
        </p:nvSpPr>
        <p:spPr>
          <a:xfrm>
            <a:off x="6702099" y="1721713"/>
            <a:ext cx="4738881" cy="2292935"/>
          </a:xfrm>
          <a:prstGeom prst="rect">
            <a:avLst/>
          </a:prstGeom>
        </p:spPr>
        <p:txBody>
          <a:bodyPr wrap="square">
            <a:spAutoFit/>
          </a:bodyPr>
          <a:lstStyle/>
          <a:p>
            <a:pPr algn="just">
              <a:spcAft>
                <a:spcPts val="600"/>
              </a:spcAft>
            </a:pPr>
            <a:r>
              <a:rPr lang="en-US" sz="1600" b="1"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Comments</a:t>
            </a:r>
          </a:p>
          <a:p>
            <a:pPr marL="285750" indent="-285750" algn="just">
              <a:spcAft>
                <a:spcPts val="6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Energy interaction through Q and W is recognized at system boundary</a:t>
            </a:r>
          </a:p>
          <a:p>
            <a:pPr marL="285750" indent="-285750" algn="just">
              <a:spcAft>
                <a:spcPts val="6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It is difficult to recognize the change of state of system through Q or W, after completion of the process</a:t>
            </a:r>
          </a:p>
          <a:p>
            <a:pPr marL="285750" indent="-285750" algn="just">
              <a:spcAft>
                <a:spcPts val="600"/>
              </a:spcAft>
              <a:buFont typeface="Wingdings" panose="05000000000000000000" pitchFamily="2" charset="2"/>
              <a:buChar char="Ø"/>
            </a:pPr>
            <a:r>
              <a:rPr lang="en-US" sz="1600" dirty="0">
                <a:solidFill>
                  <a:schemeClr val="accent5">
                    <a:lumMod val="50000"/>
                  </a:schemeClr>
                </a:solidFill>
                <a:latin typeface="Arial" panose="020B0604020202020204" pitchFamily="34" charset="0"/>
                <a:cs typeface="Arial" panose="020B0604020202020204" pitchFamily="34" charset="0"/>
              </a:rPr>
              <a:t>Both of these quantities are not a property of the system</a:t>
            </a:r>
          </a:p>
        </p:txBody>
      </p:sp>
      <p:pic>
        <p:nvPicPr>
          <p:cNvPr id="26" name="Picture 25"/>
          <p:cNvPicPr>
            <a:picLocks noChangeAspect="1"/>
          </p:cNvPicPr>
          <p:nvPr/>
        </p:nvPicPr>
        <p:blipFill>
          <a:blip r:embed="rId4"/>
          <a:stretch>
            <a:fillRect/>
          </a:stretch>
        </p:blipFill>
        <p:spPr>
          <a:xfrm>
            <a:off x="636500" y="4902748"/>
            <a:ext cx="2710129" cy="1750642"/>
          </a:xfrm>
          <a:prstGeom prst="rect">
            <a:avLst/>
          </a:prstGeom>
        </p:spPr>
      </p:pic>
      <p:sp>
        <p:nvSpPr>
          <p:cNvPr id="27" name="Rectangle 26"/>
          <p:cNvSpPr/>
          <p:nvPr/>
        </p:nvSpPr>
        <p:spPr>
          <a:xfrm>
            <a:off x="477588" y="4533416"/>
            <a:ext cx="3809697" cy="369332"/>
          </a:xfrm>
          <a:prstGeom prst="rect">
            <a:avLst/>
          </a:prstGeom>
        </p:spPr>
        <p:txBody>
          <a:bodyPr wrap="none">
            <a:spAutoFit/>
          </a:bodyPr>
          <a:lstStyle/>
          <a:p>
            <a:pPr algn="just">
              <a:spcAft>
                <a:spcPts val="600"/>
              </a:spcAft>
            </a:pPr>
            <a:r>
              <a:rPr lang="en-US" u="sng"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Sign Convention for Heat and Work</a:t>
            </a:r>
          </a:p>
        </p:txBody>
      </p:sp>
    </p:spTree>
    <p:extLst>
      <p:ext uri="{BB962C8B-B14F-4D97-AF65-F5344CB8AC3E}">
        <p14:creationId xmlns:p14="http://schemas.microsoft.com/office/powerpoint/2010/main" val="6371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57755</TotalTime>
  <Words>4034</Words>
  <Application>Microsoft Office PowerPoint</Application>
  <PresentationFormat>Widescreen</PresentationFormat>
  <Paragraphs>405</Paragraphs>
  <Slides>67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Calibri Light</vt:lpstr>
      <vt:lpstr>Cambria Math</vt:lpstr>
      <vt:lpstr>Imprint MT Shadow</vt:lpstr>
      <vt:lpstr>Public Sans</vt:lpstr>
      <vt:lpstr>Wingdings</vt:lpstr>
      <vt:lpstr>Office 主题​​</vt:lpstr>
      <vt:lpstr>PowerPoint Presentation</vt:lpstr>
      <vt:lpstr>What is Thermo-dynamics?</vt:lpstr>
      <vt:lpstr>Ancient Demonstration of Heat Engine</vt:lpstr>
      <vt:lpstr>Concepts and Definitions</vt:lpstr>
      <vt:lpstr>Microscopic and Macroscopic Perspective</vt:lpstr>
      <vt:lpstr>Origin of Temperature and Pressure (Microscopic view)</vt:lpstr>
      <vt:lpstr>Properties, State and Process</vt:lpstr>
      <vt:lpstr>Energy and Energy in Transfer (Heat and Work)</vt:lpstr>
      <vt:lpstr>Understanding the Interactions through Heat and Work</vt:lpstr>
      <vt:lpstr>Different Form of Work</vt:lpstr>
      <vt:lpstr>PowerPoint Presentation</vt:lpstr>
      <vt:lpstr>Work and Heat as Path Function (Non-property quantity)</vt:lpstr>
      <vt:lpstr>Foundation of First Law of Thermodynamics</vt:lpstr>
      <vt:lpstr>First Law of Thermodynamics for Closed System</vt:lpstr>
      <vt:lpstr>PowerPoint Presentation</vt:lpstr>
      <vt:lpstr>Properties of Pure Substances</vt:lpstr>
      <vt:lpstr>Property Diagrams</vt:lpstr>
      <vt:lpstr>More on P-T-v Diagrams and Surfaces</vt:lpstr>
      <vt:lpstr>PowerPoint Presentation</vt:lpstr>
      <vt:lpstr>PowerPoint Presentation</vt:lpstr>
      <vt:lpstr>PowerPoint Presentation</vt:lpstr>
      <vt:lpstr>Energy Analysis for Open Systems/Flow Process</vt:lpstr>
      <vt:lpstr>Flow Work and Energy of Flowing Fluid</vt:lpstr>
      <vt:lpstr>Energy Balance of Flowing Fluid through CV</vt:lpstr>
      <vt:lpstr>Some Examples of Flow Process</vt:lpstr>
      <vt:lpstr>PowerPoint Presentation</vt:lpstr>
      <vt:lpstr>PowerPoint Presentation</vt:lpstr>
      <vt:lpstr>Sample Example (Using the Laws of Thermodynamics)</vt:lpstr>
      <vt:lpstr>PowerPoint Presentation</vt:lpstr>
      <vt:lpstr>?? Thank You</vt:lpstr>
      <vt:lpstr>PowerPoint Presentation</vt:lpstr>
      <vt:lpstr>Motivation/Need of Second Law of Thermodynamics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Aspects of soft Microfluidics/Nanofluidics</dc:title>
  <dc:creator>harshad gaikwad</dc:creator>
  <cp:lastModifiedBy>Dr. Balkrishna Mehta</cp:lastModifiedBy>
  <cp:revision>986</cp:revision>
  <cp:lastPrinted>2021-07-01T04:15:23Z</cp:lastPrinted>
  <dcterms:created xsi:type="dcterms:W3CDTF">2017-04-21T05:20:58Z</dcterms:created>
  <dcterms:modified xsi:type="dcterms:W3CDTF">2022-04-06T04:41:28Z</dcterms:modified>
</cp:coreProperties>
</file>